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71" r:id="rId5"/>
    <p:sldId id="262" r:id="rId6"/>
    <p:sldId id="263" r:id="rId7"/>
    <p:sldId id="264" r:id="rId8"/>
    <p:sldId id="265" r:id="rId9"/>
    <p:sldId id="266" r:id="rId10"/>
    <p:sldId id="267" r:id="rId11"/>
    <p:sldId id="268" r:id="rId12"/>
    <p:sldId id="270" r:id="rId13"/>
    <p:sldId id="272" r:id="rId14"/>
    <p:sldId id="273" r:id="rId15"/>
    <p:sldId id="275" r:id="rId16"/>
    <p:sldId id="276" r:id="rId17"/>
    <p:sldId id="277" r:id="rId18"/>
    <p:sldId id="280" r:id="rId19"/>
    <p:sldId id="278" r:id="rId20"/>
    <p:sldId id="279" r:id="rId21"/>
    <p:sldId id="257"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ine Jastrob" initials="SJ"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57" autoAdjust="0"/>
  </p:normalViewPr>
  <p:slideViewPr>
    <p:cSldViewPr>
      <p:cViewPr varScale="1">
        <p:scale>
          <a:sx n="101" d="100"/>
          <a:sy n="101" d="100"/>
        </p:scale>
        <p:origin x="1518" y="108"/>
      </p:cViewPr>
      <p:guideLst>
        <p:guide orient="horz" pos="2160"/>
        <p:guide pos="2880"/>
      </p:guideLst>
    </p:cSldViewPr>
  </p:slideViewPr>
  <p:outlineViewPr>
    <p:cViewPr>
      <p:scale>
        <a:sx n="33" d="100"/>
        <a:sy n="33" d="100"/>
      </p:scale>
      <p:origin x="53" y="176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10.06.2024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10.06.2024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 durch Klicken hinzufügen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10.06.2024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10.06.2024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10.06.2024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BA50D42-C9CD-4801-B293-61D1F53EC57E}" type="datetimeFigureOut">
              <a:rPr lang="de-DE" smtClean="0"/>
              <a:t>10.06.2024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BA50D42-C9CD-4801-B293-61D1F53EC57E}" type="datetimeFigureOut">
              <a:rPr lang="de-DE" smtClean="0"/>
              <a:t>10.06.2024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BA50D42-C9CD-4801-B293-61D1F53EC57E}" type="datetimeFigureOut">
              <a:rPr lang="de-DE" smtClean="0"/>
              <a:t>10.06.2024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10.06.2024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10.06.2024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10.06.2024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10.06.2024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1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988840"/>
            <a:ext cx="4648097" cy="2304256"/>
          </a:xfrm>
        </p:spPr>
        <p:txBody>
          <a:bodyPr>
            <a:normAutofit/>
          </a:bodyPr>
          <a:lstStyle/>
          <a:p>
            <a:r>
              <a:rPr lang="de-DE" b="1" dirty="0" err="1">
                <a:latin typeface="Raleway"/>
              </a:rPr>
              <a:t>MZo</a:t>
            </a:r>
            <a:r>
              <a:rPr lang="de-DE" b="1" dirty="0">
                <a:latin typeface="Raleway"/>
              </a:rPr>
              <a:t> – </a:t>
            </a:r>
            <a:br>
              <a:rPr lang="de-DE" b="1" dirty="0">
                <a:latin typeface="Raleway"/>
              </a:rPr>
            </a:br>
            <a:r>
              <a:rPr lang="de-DE" b="1" dirty="0">
                <a:latin typeface="Raleway"/>
              </a:rPr>
              <a:t>Meine Zeit ohne</a:t>
            </a:r>
            <a:br>
              <a:rPr lang="de-DE" b="1" dirty="0">
                <a:latin typeface="Raleway"/>
              </a:rPr>
            </a:br>
            <a:r>
              <a:rPr lang="de-DE" sz="1600" dirty="0">
                <a:latin typeface="Raleway"/>
              </a:rPr>
              <a:t>Prävention und Gesundheitsförderung für Jugendliche und junge Erwachsene</a:t>
            </a:r>
            <a:br>
              <a:rPr lang="de-DE" sz="1600" dirty="0">
                <a:latin typeface="Raleway"/>
              </a:rPr>
            </a:br>
            <a:endParaRPr lang="de-DE" sz="1600" b="1" dirty="0">
              <a:latin typeface="Raleway"/>
            </a:endParaRPr>
          </a:p>
        </p:txBody>
      </p:sp>
      <p:sp>
        <p:nvSpPr>
          <p:cNvPr id="3" name="Untertitel 2"/>
          <p:cNvSpPr>
            <a:spLocks noGrp="1"/>
          </p:cNvSpPr>
          <p:nvPr>
            <p:ph type="subTitle" idx="1"/>
          </p:nvPr>
        </p:nvSpPr>
        <p:spPr>
          <a:xfrm>
            <a:off x="4207034" y="4437112"/>
            <a:ext cx="4960198" cy="864096"/>
          </a:xfrm>
        </p:spPr>
        <p:txBody>
          <a:bodyPr>
            <a:normAutofit fontScale="85000" lnSpcReduction="20000"/>
          </a:bodyPr>
          <a:lstStyle/>
          <a:p>
            <a:r>
              <a:rPr lang="de-DE" sz="3300" b="1" dirty="0">
                <a:solidFill>
                  <a:srgbClr val="008080"/>
                </a:solidFill>
                <a:latin typeface="Raleway"/>
              </a:rPr>
              <a:t>Methoden zur Einführung</a:t>
            </a:r>
          </a:p>
          <a:p>
            <a:r>
              <a:rPr lang="de-DE" b="1" dirty="0">
                <a:solidFill>
                  <a:schemeClr val="accent1">
                    <a:lumMod val="75000"/>
                  </a:schemeClr>
                </a:solidFill>
                <a:latin typeface="Raleway"/>
              </a:rPr>
              <a:t> </a:t>
            </a:r>
          </a:p>
        </p:txBody>
      </p:sp>
      <p:pic>
        <p:nvPicPr>
          <p:cNvPr id="1026" name="Picture 2" descr="R:\MeineZeitOhne\Projektmanagement\Interventionsmaterial\Webseite\Logos_Webseite_MZo\UKE_DZSKJ.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57854" y="6045282"/>
            <a:ext cx="1909312" cy="47748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R:\MeineZeitOhne\Projektmanagement\Interventionsmaterial\Webseite\Logos_Webseite_MZo\ift-nord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5" y="6045282"/>
            <a:ext cx="1762501" cy="44394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6336" y="5940966"/>
            <a:ext cx="7921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descr="38218 IFT Nord App Stb 0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55" y="-18629"/>
            <a:ext cx="4302965" cy="2420889"/>
          </a:xfrm>
          <a:prstGeom prst="rect">
            <a:avLst/>
          </a:prstGeom>
          <a:noFill/>
          <a:extLst>
            <a:ext uri="{909E8E84-426E-40DD-AFC4-6F175D3DCCD1}">
              <a14:hiddenFill xmlns:a14="http://schemas.microsoft.com/office/drawing/2010/main">
                <a:solidFill>
                  <a:srgbClr val="FFFFFF"/>
                </a:solidFill>
              </a14:hiddenFill>
            </a:ext>
          </a:extLst>
        </p:spPr>
      </p:pic>
      <p:pic>
        <p:nvPicPr>
          <p:cNvPr id="5" name="Grafik 4">
            <a:extLst>
              <a:ext uri="{FF2B5EF4-FFF2-40B4-BE49-F238E27FC236}">
                <a16:creationId xmlns:a16="http://schemas.microsoft.com/office/drawing/2014/main" id="{483B8E18-7B6C-47C5-ACC1-C37CD213CDE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982281"/>
            <a:ext cx="1410019" cy="603488"/>
          </a:xfrm>
          <a:prstGeom prst="rect">
            <a:avLst/>
          </a:prstGeom>
        </p:spPr>
      </p:pic>
    </p:spTree>
    <p:extLst>
      <p:ext uri="{BB962C8B-B14F-4D97-AF65-F5344CB8AC3E}">
        <p14:creationId xmlns:p14="http://schemas.microsoft.com/office/powerpoint/2010/main" val="2246970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1195" y="332656"/>
            <a:ext cx="8229600" cy="1070992"/>
          </a:xfrm>
        </p:spPr>
        <p:txBody>
          <a:bodyPr>
            <a:noAutofit/>
          </a:bodyPr>
          <a:lstStyle/>
          <a:p>
            <a:pPr lvl="0" algn="l"/>
            <a:r>
              <a:rPr lang="de-DE" sz="1700" i="1" dirty="0">
                <a:solidFill>
                  <a:schemeClr val="accent5">
                    <a:lumMod val="75000"/>
                  </a:schemeClr>
                </a:solidFill>
                <a:latin typeface="Raleway"/>
              </a:rPr>
              <a:t>„Und als letzte Aufstellung haben wir die drei Kategorien zufrieden – teils-teils – unzufrieden. Welche Aussage trifft auf Sie zu: ,Allgemein bin ich mit meinen Gewohnheiten zufrieden – teils-teils – unzufrieden‘?“</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7115" y="345660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9787" y="2785388"/>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249289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1329" y="3476440"/>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284355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249289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539552" y="2939558"/>
            <a:ext cx="1152128" cy="353943"/>
          </a:xfrm>
          <a:prstGeom prst="rect">
            <a:avLst/>
          </a:prstGeom>
          <a:noFill/>
        </p:spPr>
        <p:txBody>
          <a:bodyPr wrap="square" rtlCol="0">
            <a:spAutoFit/>
          </a:bodyPr>
          <a:lstStyle/>
          <a:p>
            <a:r>
              <a:rPr lang="de-DE" sz="1700" dirty="0">
                <a:solidFill>
                  <a:srgbClr val="00B050"/>
                </a:solidFill>
                <a:latin typeface="Raleway"/>
              </a:rPr>
              <a:t>zufrieden</a:t>
            </a:r>
          </a:p>
        </p:txBody>
      </p:sp>
      <p:sp>
        <p:nvSpPr>
          <p:cNvPr id="19" name="Textfeld 18"/>
          <p:cNvSpPr txBox="1"/>
          <p:nvPr/>
        </p:nvSpPr>
        <p:spPr>
          <a:xfrm>
            <a:off x="3768705" y="1628800"/>
            <a:ext cx="1099904" cy="353943"/>
          </a:xfrm>
          <a:prstGeom prst="rect">
            <a:avLst/>
          </a:prstGeom>
          <a:noFill/>
        </p:spPr>
        <p:txBody>
          <a:bodyPr wrap="square" rtlCol="0">
            <a:spAutoFit/>
          </a:bodyPr>
          <a:lstStyle/>
          <a:p>
            <a:r>
              <a:rPr lang="de-DE" sz="1700" dirty="0">
                <a:solidFill>
                  <a:srgbClr val="00B050"/>
                </a:solidFill>
                <a:latin typeface="Raleway"/>
              </a:rPr>
              <a:t>teils-teils</a:t>
            </a:r>
          </a:p>
        </p:txBody>
      </p:sp>
      <p:sp>
        <p:nvSpPr>
          <p:cNvPr id="25" name="Textfeld 24"/>
          <p:cNvSpPr txBox="1"/>
          <p:nvPr/>
        </p:nvSpPr>
        <p:spPr>
          <a:xfrm>
            <a:off x="7020272" y="2800431"/>
            <a:ext cx="1512168" cy="353943"/>
          </a:xfrm>
          <a:prstGeom prst="rect">
            <a:avLst/>
          </a:prstGeom>
          <a:noFill/>
        </p:spPr>
        <p:txBody>
          <a:bodyPr wrap="square" rtlCol="0">
            <a:spAutoFit/>
          </a:bodyPr>
          <a:lstStyle/>
          <a:p>
            <a:r>
              <a:rPr lang="de-DE" sz="1700" dirty="0">
                <a:solidFill>
                  <a:srgbClr val="00B050"/>
                </a:solidFill>
                <a:latin typeface="Raleway"/>
              </a:rPr>
              <a:t>unzufrieden</a:t>
            </a:r>
          </a:p>
        </p:txBody>
      </p:sp>
      <p:cxnSp>
        <p:nvCxnSpPr>
          <p:cNvPr id="14" name="Gerade Verbindung 13"/>
          <p:cNvCxnSpPr/>
          <p:nvPr/>
        </p:nvCxnSpPr>
        <p:spPr>
          <a:xfrm>
            <a:off x="3275856" y="2044361"/>
            <a:ext cx="0" cy="249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a:off x="5467697" y="2055187"/>
            <a:ext cx="0" cy="249828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1834381" y="2055187"/>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Titel 1"/>
          <p:cNvSpPr txBox="1">
            <a:spLocks/>
          </p:cNvSpPr>
          <p:nvPr/>
        </p:nvSpPr>
        <p:spPr>
          <a:xfrm>
            <a:off x="582077" y="4941168"/>
            <a:ext cx="8229600" cy="8640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dirty="0">
                <a:latin typeface="Raleway"/>
              </a:rPr>
              <a:t>Lassen Sie wieder einige Schüler*innen ihre Platzwahl begründen. Fragen Sie interessiert nach, achten Sie aber unbedingt auf freiwillige Wortbeiträge.</a:t>
            </a:r>
          </a:p>
        </p:txBody>
      </p:sp>
      <p:sp>
        <p:nvSpPr>
          <p:cNvPr id="28" name="Ovale Legende 27"/>
          <p:cNvSpPr/>
          <p:nvPr/>
        </p:nvSpPr>
        <p:spPr>
          <a:xfrm>
            <a:off x="3347864" y="3476440"/>
            <a:ext cx="2088232" cy="946915"/>
          </a:xfrm>
          <a:prstGeom prst="wedgeEllipseCallout">
            <a:avLst>
              <a:gd name="adj1" fmla="val -33643"/>
              <a:gd name="adj2" fmla="val -9591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„Einerseits finde ich </a:t>
            </a:r>
            <a:r>
              <a:rPr lang="de-DE" sz="1000" i="1" dirty="0" err="1">
                <a:solidFill>
                  <a:schemeClr val="tx1"/>
                </a:solidFill>
              </a:rPr>
              <a:t>Fortnite</a:t>
            </a:r>
            <a:r>
              <a:rPr lang="de-DE" sz="1000" i="1" dirty="0">
                <a:solidFill>
                  <a:schemeClr val="tx1"/>
                </a:solidFill>
              </a:rPr>
              <a:t> spielen klasse, andererseits hält es mich vom Sport ab …“</a:t>
            </a:r>
          </a:p>
        </p:txBody>
      </p:sp>
    </p:spTree>
    <p:extLst>
      <p:ext uri="{BB962C8B-B14F-4D97-AF65-F5344CB8AC3E}">
        <p14:creationId xmlns:p14="http://schemas.microsoft.com/office/powerpoint/2010/main" val="410774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600" b="1" dirty="0">
                <a:solidFill>
                  <a:srgbClr val="008080"/>
                </a:solidFill>
                <a:latin typeface="Raleway"/>
              </a:rPr>
              <a:t>Fragen zur Reflexion:</a:t>
            </a:r>
          </a:p>
        </p:txBody>
      </p:sp>
      <p:sp>
        <p:nvSpPr>
          <p:cNvPr id="3" name="Inhaltsplatzhalter 2"/>
          <p:cNvSpPr>
            <a:spLocks noGrp="1"/>
          </p:cNvSpPr>
          <p:nvPr>
            <p:ph idx="1"/>
          </p:nvPr>
        </p:nvSpPr>
        <p:spPr>
          <a:xfrm>
            <a:off x="457200" y="2564903"/>
            <a:ext cx="8229600" cy="3600401"/>
          </a:xfrm>
        </p:spPr>
        <p:txBody>
          <a:bodyPr>
            <a:normAutofit/>
          </a:bodyPr>
          <a:lstStyle/>
          <a:p>
            <a:r>
              <a:rPr lang="de-DE" sz="2100" dirty="0">
                <a:latin typeface="Raleway"/>
              </a:rPr>
              <a:t>Welche Gewohnheiten kennen Sie aus Ihrem Leben?</a:t>
            </a:r>
          </a:p>
          <a:p>
            <a:endParaRPr lang="de-DE" sz="2100" dirty="0">
              <a:latin typeface="Raleway"/>
            </a:endParaRPr>
          </a:p>
          <a:p>
            <a:r>
              <a:rPr lang="de-DE" sz="2100" dirty="0">
                <a:latin typeface="Raleway"/>
              </a:rPr>
              <a:t>Was kennzeichnet Gewohnheiten?</a:t>
            </a:r>
          </a:p>
          <a:p>
            <a:endParaRPr lang="de-DE" sz="2100" dirty="0">
              <a:latin typeface="Raleway"/>
            </a:endParaRPr>
          </a:p>
          <a:p>
            <a:r>
              <a:rPr lang="de-DE" sz="2100" dirty="0">
                <a:latin typeface="Raleway"/>
              </a:rPr>
              <a:t>Wann sind Gewohnheiten für Sie gut oder schlecht?</a:t>
            </a:r>
          </a:p>
          <a:p>
            <a:endParaRPr lang="de-DE" sz="2100" dirty="0">
              <a:latin typeface="Raleway"/>
            </a:endParaRPr>
          </a:p>
          <a:p>
            <a:r>
              <a:rPr lang="de-DE" sz="2100" dirty="0">
                <a:latin typeface="Raleway"/>
              </a:rPr>
              <a:t>Gibt es Gewohnheiten, auf die Sie gerne verzichten würden?</a:t>
            </a:r>
          </a:p>
          <a:p>
            <a:endParaRPr lang="de-DE" dirty="0"/>
          </a:p>
          <a:p>
            <a:pPr marL="0" indent="0">
              <a:buNone/>
            </a:pPr>
            <a:endParaRPr lang="de-DE" dirty="0"/>
          </a:p>
        </p:txBody>
      </p:sp>
      <p:sp>
        <p:nvSpPr>
          <p:cNvPr id="4" name="Titel 1"/>
          <p:cNvSpPr txBox="1">
            <a:spLocks/>
          </p:cNvSpPr>
          <p:nvPr/>
        </p:nvSpPr>
        <p:spPr>
          <a:xfrm>
            <a:off x="487492" y="1412776"/>
            <a:ext cx="8404988" cy="8640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2100" dirty="0">
                <a:latin typeface="Raleway"/>
              </a:rPr>
              <a:t>Mit folgenden Fragen können Sie das Thema vertiefen:</a:t>
            </a:r>
          </a:p>
        </p:txBody>
      </p:sp>
    </p:spTree>
    <p:extLst>
      <p:ext uri="{BB962C8B-B14F-4D97-AF65-F5344CB8AC3E}">
        <p14:creationId xmlns:p14="http://schemas.microsoft.com/office/powerpoint/2010/main" val="191338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80728"/>
            <a:ext cx="8229600" cy="576064"/>
          </a:xfrm>
        </p:spPr>
        <p:txBody>
          <a:bodyPr>
            <a:noAutofit/>
          </a:bodyPr>
          <a:lstStyle/>
          <a:p>
            <a:pPr lvl="0" algn="l"/>
            <a:r>
              <a:rPr lang="de-DE" altLang="de-DE" sz="3600" b="1" dirty="0">
                <a:solidFill>
                  <a:srgbClr val="008080"/>
                </a:solidFill>
                <a:latin typeface="Raleway" pitchFamily="2" charset="0"/>
                <a:ea typeface="Calibri" pitchFamily="34" charset="0"/>
                <a:cs typeface="Arial" pitchFamily="34" charset="0"/>
              </a:rPr>
              <a:t>Übung: </a:t>
            </a:r>
            <a:br>
              <a:rPr lang="de-DE" altLang="de-DE" sz="3600" b="1" dirty="0">
                <a:solidFill>
                  <a:srgbClr val="008080"/>
                </a:solidFill>
                <a:latin typeface="Raleway" pitchFamily="2" charset="0"/>
                <a:ea typeface="Calibri" pitchFamily="34" charset="0"/>
                <a:cs typeface="Arial" pitchFamily="34" charset="0"/>
              </a:rPr>
            </a:br>
            <a:r>
              <a:rPr lang="de-DE" altLang="de-DE" sz="3600" b="1" dirty="0">
                <a:solidFill>
                  <a:srgbClr val="008080"/>
                </a:solidFill>
                <a:latin typeface="Raleway" pitchFamily="2" charset="0"/>
                <a:ea typeface="Calibri" pitchFamily="34" charset="0"/>
                <a:cs typeface="Arial" pitchFamily="34" charset="0"/>
              </a:rPr>
              <a:t>Gründe – Wirkungen – Folgen </a:t>
            </a:r>
            <a:br>
              <a:rPr lang="de-DE" altLang="de-DE" sz="3600" b="1" dirty="0">
                <a:solidFill>
                  <a:srgbClr val="008080"/>
                </a:solidFill>
                <a:latin typeface="Raleway" pitchFamily="2" charset="0"/>
                <a:ea typeface="Calibri" pitchFamily="34" charset="0"/>
                <a:cs typeface="Arial" pitchFamily="34" charset="0"/>
              </a:rPr>
            </a:br>
            <a:r>
              <a:rPr lang="de-DE" altLang="de-DE" sz="3600" b="1" dirty="0">
                <a:solidFill>
                  <a:srgbClr val="008080"/>
                </a:solidFill>
                <a:latin typeface="Raleway" pitchFamily="2" charset="0"/>
                <a:ea typeface="Calibri" pitchFamily="34" charset="0"/>
                <a:cs typeface="Arial" pitchFamily="34" charset="0"/>
              </a:rPr>
              <a:t>(ca. 30 Minuten)</a:t>
            </a:r>
            <a:br>
              <a:rPr lang="de-DE" altLang="de-DE" sz="3600" b="1" dirty="0">
                <a:solidFill>
                  <a:srgbClr val="008080"/>
                </a:solidFill>
                <a:latin typeface="Raleway" pitchFamily="2" charset="0"/>
                <a:cs typeface="Arial" pitchFamily="34" charset="0"/>
              </a:rPr>
            </a:br>
            <a:endParaRPr lang="de-DE" sz="3600" b="1" dirty="0">
              <a:solidFill>
                <a:srgbClr val="008080"/>
              </a:solidFill>
              <a:latin typeface="Raleway" pitchFamily="2" charset="0"/>
            </a:endParaRPr>
          </a:p>
        </p:txBody>
      </p:sp>
      <p:sp>
        <p:nvSpPr>
          <p:cNvPr id="3" name="Inhaltsplatzhalter 2"/>
          <p:cNvSpPr>
            <a:spLocks noGrp="1"/>
          </p:cNvSpPr>
          <p:nvPr>
            <p:ph idx="1"/>
          </p:nvPr>
        </p:nvSpPr>
        <p:spPr>
          <a:xfrm>
            <a:off x="457200" y="1988840"/>
            <a:ext cx="8229600" cy="4464496"/>
          </a:xfrm>
        </p:spPr>
        <p:txBody>
          <a:bodyPr>
            <a:normAutofit fontScale="92500"/>
          </a:bodyPr>
          <a:lstStyle/>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Hintergrund:</a:t>
            </a:r>
            <a:r>
              <a:rPr lang="de-DE" altLang="de-DE" sz="2100" dirty="0">
                <a:latin typeface="Raleway" pitchFamily="2" charset="0"/>
                <a:ea typeface="Calibri" pitchFamily="34" charset="0"/>
                <a:cs typeface="Arial" pitchFamily="34" charset="0"/>
              </a:rPr>
              <a:t> </a:t>
            </a:r>
            <a:r>
              <a:rPr lang="de-DE" altLang="de-DE" sz="2100" dirty="0">
                <a:latin typeface="Raleway" pitchFamily="2" charset="0"/>
                <a:ea typeface="Calibri" pitchFamily="34" charset="0"/>
                <a:cs typeface="Arial" pitchFamily="34" charset="0"/>
                <a:sym typeface="Wingdings" pitchFamily="2" charset="2"/>
              </a:rPr>
              <a:t>Der Übergang von der Gewohnheit zum riskanten Konsum ist meist fließend. Daher kann es sinnvoll sein, sich eigene “liebe Gewohnheiten” bewusst zu machen und kritisch zu hinterfragen.</a:t>
            </a:r>
            <a:endParaRPr lang="de-DE" altLang="de-DE" sz="2100" dirty="0">
              <a:latin typeface="Raleway" pitchFamily="2" charset="0"/>
              <a:ea typeface="Calibri" pitchFamily="34" charset="0"/>
              <a:cs typeface="Arial" pitchFamily="34" charset="0"/>
            </a:endParaRPr>
          </a:p>
          <a:p>
            <a:pPr eaLnBrk="0" fontAlgn="base" hangingPunct="0">
              <a:spcBef>
                <a:spcPct val="0"/>
              </a:spcBef>
              <a:spcAft>
                <a:spcPct val="0"/>
              </a:spcAft>
            </a:pPr>
            <a:endParaRPr lang="de-DE" altLang="de-DE" sz="2100" b="1" dirty="0">
              <a:latin typeface="Raleway" pitchFamily="2" charset="0"/>
              <a:ea typeface="Calibri" pitchFamily="34" charset="0"/>
              <a:cs typeface="Arial" pitchFamily="34" charset="0"/>
            </a:endParaRPr>
          </a:p>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Ziel:</a:t>
            </a:r>
            <a:r>
              <a:rPr lang="de-DE" altLang="de-DE" sz="2100" dirty="0">
                <a:latin typeface="Raleway" pitchFamily="2" charset="0"/>
                <a:ea typeface="Calibri" pitchFamily="34" charset="0"/>
                <a:cs typeface="Arial" pitchFamily="34" charset="0"/>
              </a:rPr>
              <a:t> Sensibilisierung und Reflexion des Themas.</a:t>
            </a:r>
          </a:p>
          <a:p>
            <a:pPr eaLnBrk="0" fontAlgn="base" hangingPunct="0">
              <a:spcBef>
                <a:spcPct val="0"/>
              </a:spcBef>
              <a:spcAft>
                <a:spcPct val="0"/>
              </a:spcAft>
            </a:pPr>
            <a:endParaRPr lang="de-DE" altLang="de-DE" sz="2100" dirty="0">
              <a:latin typeface="Raleway" pitchFamily="2" charset="0"/>
              <a:cs typeface="Arial" pitchFamily="34" charset="0"/>
            </a:endParaRPr>
          </a:p>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Material:</a:t>
            </a:r>
            <a:r>
              <a:rPr lang="de-DE" altLang="de-DE" sz="2100" dirty="0">
                <a:latin typeface="Raleway" pitchFamily="2" charset="0"/>
                <a:ea typeface="Calibri" pitchFamily="34" charset="0"/>
                <a:cs typeface="Arial" pitchFamily="34" charset="0"/>
              </a:rPr>
              <a:t> Je 8-10 Moderationskarten in den Farben weiß, grün und rot. Drei </a:t>
            </a:r>
            <a:r>
              <a:rPr lang="de-DE" altLang="de-DE" sz="2100" dirty="0" err="1">
                <a:latin typeface="Raleway" pitchFamily="2" charset="0"/>
                <a:ea typeface="Calibri" pitchFamily="34" charset="0"/>
                <a:cs typeface="Arial" pitchFamily="34" charset="0"/>
              </a:rPr>
              <a:t>Flipchartmarker</a:t>
            </a:r>
            <a:r>
              <a:rPr lang="de-DE" altLang="de-DE" sz="2100" dirty="0">
                <a:latin typeface="Raleway" pitchFamily="2" charset="0"/>
                <a:ea typeface="Calibri" pitchFamily="34" charset="0"/>
                <a:cs typeface="Arial" pitchFamily="34" charset="0"/>
              </a:rPr>
              <a:t>, Klebeband, Tafel/Pinnwand.</a:t>
            </a:r>
            <a:endParaRPr lang="de-DE" altLang="de-DE" sz="2100" dirty="0">
              <a:latin typeface="Raleway" pitchFamily="2" charset="0"/>
              <a:cs typeface="Arial" pitchFamily="34" charset="0"/>
            </a:endParaRPr>
          </a:p>
          <a:p>
            <a:pPr eaLnBrk="0" fontAlgn="base" hangingPunct="0">
              <a:spcBef>
                <a:spcPct val="0"/>
              </a:spcBef>
              <a:spcAft>
                <a:spcPct val="0"/>
              </a:spcAft>
            </a:pPr>
            <a:endParaRPr lang="de-DE" altLang="de-DE" sz="2100" b="1" dirty="0">
              <a:latin typeface="Raleway" pitchFamily="2" charset="0"/>
              <a:ea typeface="Calibri" pitchFamily="34" charset="0"/>
              <a:cs typeface="Arial" pitchFamily="34" charset="0"/>
            </a:endParaRPr>
          </a:p>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Vorbereitung: </a:t>
            </a:r>
            <a:r>
              <a:rPr lang="de-DE" altLang="de-DE" sz="2100" dirty="0">
                <a:latin typeface="Raleway" pitchFamily="2" charset="0"/>
                <a:ea typeface="Calibri" pitchFamily="34" charset="0"/>
                <a:cs typeface="Arial" pitchFamily="34" charset="0"/>
              </a:rPr>
              <a:t>Drei Moderationskarten mit den Überschriften </a:t>
            </a:r>
            <a:r>
              <a:rPr lang="de-DE" altLang="de-DE" sz="2100" i="1" dirty="0">
                <a:latin typeface="Raleway" pitchFamily="2" charset="0"/>
                <a:ea typeface="Calibri" pitchFamily="34" charset="0"/>
                <a:cs typeface="Arial" pitchFamily="34" charset="0"/>
              </a:rPr>
              <a:t>Gründe</a:t>
            </a:r>
            <a:r>
              <a:rPr lang="de-DE" altLang="de-DE" sz="2100" dirty="0">
                <a:latin typeface="Raleway" pitchFamily="2" charset="0"/>
                <a:ea typeface="Calibri" pitchFamily="34" charset="0"/>
                <a:cs typeface="Arial" pitchFamily="34" charset="0"/>
              </a:rPr>
              <a:t> (weiß), </a:t>
            </a:r>
            <a:r>
              <a:rPr lang="de-DE" altLang="de-DE" sz="2100" i="1" dirty="0">
                <a:latin typeface="Raleway" pitchFamily="2" charset="0"/>
                <a:ea typeface="Calibri" pitchFamily="34" charset="0"/>
                <a:cs typeface="Arial" pitchFamily="34" charset="0"/>
              </a:rPr>
              <a:t>Wirkungen </a:t>
            </a:r>
            <a:r>
              <a:rPr lang="de-DE" altLang="de-DE" sz="2100" dirty="0">
                <a:latin typeface="Raleway" pitchFamily="2" charset="0"/>
                <a:ea typeface="Calibri" pitchFamily="34" charset="0"/>
                <a:cs typeface="Arial" pitchFamily="34" charset="0"/>
              </a:rPr>
              <a:t>(grün) und </a:t>
            </a:r>
            <a:r>
              <a:rPr lang="de-DE" altLang="de-DE" sz="2100" i="1" dirty="0">
                <a:latin typeface="Raleway" pitchFamily="2" charset="0"/>
                <a:ea typeface="Calibri" pitchFamily="34" charset="0"/>
                <a:cs typeface="Arial" pitchFamily="34" charset="0"/>
              </a:rPr>
              <a:t>Folgen</a:t>
            </a:r>
            <a:r>
              <a:rPr lang="de-DE" altLang="de-DE" sz="2100" dirty="0">
                <a:latin typeface="Raleway" pitchFamily="2" charset="0"/>
                <a:ea typeface="Calibri" pitchFamily="34" charset="0"/>
                <a:cs typeface="Arial" pitchFamily="34" charset="0"/>
              </a:rPr>
              <a:t> (rot) werden an einer Tafel befestigt. Platz zwischen zwei Überschriften 40-50 cm. Weiter benötigen Sie Moderationskarten in den entsprechenden Farben sowie drei </a:t>
            </a:r>
            <a:r>
              <a:rPr lang="de-DE" altLang="de-DE" sz="2100" dirty="0" err="1">
                <a:latin typeface="Raleway" pitchFamily="2" charset="0"/>
                <a:ea typeface="Calibri" pitchFamily="34" charset="0"/>
                <a:cs typeface="Arial" pitchFamily="34" charset="0"/>
              </a:rPr>
              <a:t>Flipchartmarker</a:t>
            </a:r>
            <a:r>
              <a:rPr lang="de-DE" altLang="de-DE" sz="2100" dirty="0">
                <a:latin typeface="Raleway" pitchFamily="2" charset="0"/>
                <a:ea typeface="Calibri" pitchFamily="34" charset="0"/>
                <a:cs typeface="Arial" pitchFamily="34" charset="0"/>
              </a:rPr>
              <a:t>. Die TN werden in drei Kleingruppen aufgeteilt.</a:t>
            </a:r>
            <a:endParaRPr lang="de-DE" altLang="de-DE" sz="2100" dirty="0">
              <a:latin typeface="Raleway" pitchFamily="2" charset="0"/>
              <a:cs typeface="Arial" pitchFamily="34" charset="0"/>
            </a:endParaRPr>
          </a:p>
          <a:p>
            <a:endParaRPr lang="de-DE" sz="2100" dirty="0">
              <a:latin typeface="Raleway" pitchFamily="2" charset="0"/>
            </a:endParaRPr>
          </a:p>
        </p:txBody>
      </p:sp>
    </p:spTree>
    <p:extLst>
      <p:ext uri="{BB962C8B-B14F-4D97-AF65-F5344CB8AC3E}">
        <p14:creationId xmlns:p14="http://schemas.microsoft.com/office/powerpoint/2010/main" val="306221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altLang="de-DE" sz="3600" b="1" dirty="0">
                <a:solidFill>
                  <a:srgbClr val="008080"/>
                </a:solidFill>
                <a:latin typeface="Raleway" pitchFamily="2" charset="0"/>
                <a:ea typeface="Calibri" pitchFamily="34" charset="0"/>
                <a:cs typeface="Arial" pitchFamily="34" charset="0"/>
              </a:rPr>
              <a:t>Einleitung</a:t>
            </a:r>
            <a:endParaRPr lang="de-DE" sz="3600" dirty="0">
              <a:solidFill>
                <a:srgbClr val="008080"/>
              </a:solidFill>
              <a:latin typeface="Raleway" pitchFamily="2" charset="0"/>
            </a:endParaRPr>
          </a:p>
        </p:txBody>
      </p:sp>
      <p:sp>
        <p:nvSpPr>
          <p:cNvPr id="3" name="Inhaltsplatzhalter 2"/>
          <p:cNvSpPr>
            <a:spLocks noGrp="1"/>
          </p:cNvSpPr>
          <p:nvPr>
            <p:ph idx="1"/>
          </p:nvPr>
        </p:nvSpPr>
        <p:spPr>
          <a:xfrm>
            <a:off x="457200" y="1556792"/>
            <a:ext cx="8229600" cy="4569371"/>
          </a:xfrm>
        </p:spPr>
        <p:txBody>
          <a:bodyPr>
            <a:normAutofit fontScale="47500" lnSpcReduction="20000"/>
          </a:bodyPr>
          <a:lstStyle/>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„Um Sie weiter in den Projektgedanken einzustimmen, möchte ich Sie einladen, sich für einen Moment mit dem Thema Gewohnheiten zu beschäftigen. </a:t>
            </a:r>
          </a:p>
          <a:p>
            <a:pPr marL="0" lvl="0" indent="0" eaLnBrk="0" fontAlgn="base" hangingPunct="0">
              <a:spcBef>
                <a:spcPct val="0"/>
              </a:spcBef>
              <a:spcAft>
                <a:spcPct val="0"/>
              </a:spcAft>
              <a:buNone/>
            </a:pPr>
            <a:endParaRPr lang="de-DE" altLang="de-DE" sz="3600" i="1" dirty="0">
              <a:solidFill>
                <a:srgbClr val="008080"/>
              </a:solidFill>
              <a:latin typeface="Raleway" pitchFamily="2" charset="0"/>
              <a:ea typeface="Calibri" pitchFamily="34" charset="0"/>
              <a:cs typeface="Arial" pitchFamily="34" charset="0"/>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Jeder Mensch pflegt Gewohnheiten. Es gibt unterschiedliche Arten, z. B. Ess- und Trinkgewohnheiten, Rituale im Umgang mit Familie und Freunden. </a:t>
            </a:r>
          </a:p>
          <a:p>
            <a:pPr marL="0" lvl="0" indent="0" eaLnBrk="0" fontAlgn="base" hangingPunct="0">
              <a:spcBef>
                <a:spcPct val="0"/>
              </a:spcBef>
              <a:spcAft>
                <a:spcPct val="0"/>
              </a:spcAft>
              <a:buNone/>
            </a:pPr>
            <a:endParaRPr lang="de-DE" altLang="de-DE" sz="3600" i="1" dirty="0">
              <a:solidFill>
                <a:srgbClr val="008080"/>
              </a:solidFill>
              <a:latin typeface="Raleway" pitchFamily="2" charset="0"/>
              <a:ea typeface="Calibri" pitchFamily="34" charset="0"/>
              <a:cs typeface="Arial" pitchFamily="34" charset="0"/>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Gewohnheiten sind erst einmal nicht gut oder schlecht, sondern helfen uns durch den Alltag und entlasten den Kopf. Sie entziehen mein Verhalten der steuernden Kontrolle des Bewusstseins. Ich verhalte mich automatisch auf der Grundlage früherer Erfahrungen. </a:t>
            </a:r>
          </a:p>
          <a:p>
            <a:pPr marL="0" lvl="0" indent="0" eaLnBrk="0" fontAlgn="base" hangingPunct="0">
              <a:spcBef>
                <a:spcPct val="0"/>
              </a:spcBef>
              <a:spcAft>
                <a:spcPct val="0"/>
              </a:spcAft>
              <a:buNone/>
            </a:pPr>
            <a:endParaRPr lang="de-DE" altLang="de-DE" sz="3600" i="1" dirty="0">
              <a:solidFill>
                <a:srgbClr val="008080"/>
              </a:solidFill>
              <a:latin typeface="Raleway" pitchFamily="2" charset="0"/>
              <a:ea typeface="Calibri" pitchFamily="34" charset="0"/>
              <a:cs typeface="Arial" pitchFamily="34" charset="0"/>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Z. B. muss ich morgens im Bad nicht immer wieder erneut darüber nachdenken, was ich jetzt tun muss, sondern alles geht ,automatisch‘.</a:t>
            </a:r>
            <a:endParaRPr lang="de-DE" altLang="de-DE" sz="3600" i="1" dirty="0">
              <a:solidFill>
                <a:srgbClr val="008080"/>
              </a:solidFill>
              <a:latin typeface="Raleway" pitchFamily="2" charset="0"/>
              <a:cs typeface="Arial" pitchFamily="34" charset="0"/>
            </a:endParaRPr>
          </a:p>
          <a:p>
            <a:pPr marL="0" lvl="0" indent="0" eaLnBrk="0" fontAlgn="base" hangingPunct="0">
              <a:spcBef>
                <a:spcPct val="0"/>
              </a:spcBef>
              <a:spcAft>
                <a:spcPct val="0"/>
              </a:spcAft>
              <a:buNone/>
            </a:pPr>
            <a:endParaRPr lang="en-US" altLang="de-DE" sz="3600" i="1" dirty="0">
              <a:solidFill>
                <a:srgbClr val="008080"/>
              </a:solidFill>
              <a:latin typeface="Raleway" pitchFamily="2" charset="0"/>
              <a:ea typeface="Calibri" pitchFamily="34" charset="0"/>
              <a:cs typeface="Arial" pitchFamily="34" charset="0"/>
              <a:sym typeface="Wingdings" pitchFamily="2" charset="2"/>
            </a:endParaRPr>
          </a:p>
          <a:p>
            <a:pPr lvl="0" eaLnBrk="0" fontAlgn="base" hangingPunct="0">
              <a:spcBef>
                <a:spcPct val="0"/>
              </a:spcBef>
              <a:spcAft>
                <a:spcPct val="0"/>
              </a:spcAft>
              <a:buFont typeface="Wingdings" pitchFamily="2" charset="2"/>
              <a:buChar char="à"/>
            </a:pPr>
            <a:r>
              <a:rPr lang="de-DE" altLang="de-DE" sz="3600" i="1" dirty="0">
                <a:solidFill>
                  <a:srgbClr val="008080"/>
                </a:solidFill>
                <a:latin typeface="Raleway" pitchFamily="2" charset="0"/>
                <a:ea typeface="Calibri" pitchFamily="34" charset="0"/>
                <a:cs typeface="Arial" pitchFamily="34" charset="0"/>
                <a:sym typeface="Wingdings" pitchFamily="2" charset="2"/>
              </a:rPr>
              <a:t>Welche Beispiele fallen Ihnen ein? </a:t>
            </a:r>
          </a:p>
          <a:p>
            <a:pPr lvl="0" eaLnBrk="0" fontAlgn="base" hangingPunct="0">
              <a:spcBef>
                <a:spcPct val="0"/>
              </a:spcBef>
              <a:spcAft>
                <a:spcPct val="0"/>
              </a:spcAft>
              <a:buFont typeface="Wingdings" pitchFamily="2" charset="2"/>
              <a:buChar char="à"/>
            </a:pPr>
            <a:endParaRPr lang="de-DE" altLang="de-DE" sz="36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sym typeface="Wingdings" pitchFamily="2" charset="2"/>
              </a:rPr>
              <a:t>Gewohnheiten bestimmen unser Leben – ob sie hilfreich sind oder schaden. Wie oft wir unsere E-Mails checken, Sport treiben, Süßes und Fettiges essen – all das bestimmen Gewohnheiten. Zu den Gewohnheiten Alkohol trinken, Rauchen, Cannabis und Medien machen wir folgende Übung …“</a:t>
            </a:r>
            <a:endParaRPr lang="de-DE" altLang="de-DE" sz="3600" i="1" dirty="0">
              <a:solidFill>
                <a:srgbClr val="008080"/>
              </a:solidFill>
              <a:latin typeface="Raleway" pitchFamily="2" charset="0"/>
              <a:cs typeface="Arial" pitchFamily="34" charset="0"/>
              <a:sym typeface="Wingdings" pitchFamily="2" charset="2"/>
            </a:endParaRPr>
          </a:p>
          <a:p>
            <a:endParaRPr lang="de-DE" dirty="0"/>
          </a:p>
        </p:txBody>
      </p:sp>
    </p:spTree>
    <p:extLst>
      <p:ext uri="{BB962C8B-B14F-4D97-AF65-F5344CB8AC3E}">
        <p14:creationId xmlns:p14="http://schemas.microsoft.com/office/powerpoint/2010/main" val="302151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lvl="0" algn="l"/>
            <a:r>
              <a:rPr lang="de-DE" altLang="de-DE" sz="3600" b="1" dirty="0">
                <a:solidFill>
                  <a:srgbClr val="008080"/>
                </a:solidFill>
                <a:latin typeface="Raleway" pitchFamily="2" charset="0"/>
                <a:ea typeface="Calibri" pitchFamily="34" charset="0"/>
                <a:cs typeface="Arial" pitchFamily="34" charset="0"/>
                <a:sym typeface="Wingdings" pitchFamily="2" charset="2"/>
              </a:rPr>
              <a:t>Kleingruppenarbeit (ca. 10 Minuten)</a:t>
            </a:r>
            <a:br>
              <a:rPr lang="de-DE" altLang="de-DE" sz="3600" dirty="0">
                <a:solidFill>
                  <a:srgbClr val="008080"/>
                </a:solidFill>
                <a:latin typeface="Raleway" pitchFamily="2" charset="0"/>
                <a:cs typeface="Arial" pitchFamily="34" charset="0"/>
                <a:sym typeface="Wingdings" pitchFamily="2" charset="2"/>
              </a:rPr>
            </a:br>
            <a:endParaRPr lang="de-DE" sz="3600" dirty="0">
              <a:solidFill>
                <a:srgbClr val="008080"/>
              </a:solidFill>
              <a:latin typeface="Raleway" pitchFamily="2" charset="0"/>
            </a:endParaRPr>
          </a:p>
        </p:txBody>
      </p:sp>
      <p:sp>
        <p:nvSpPr>
          <p:cNvPr id="3" name="Inhaltsplatzhalter 2"/>
          <p:cNvSpPr>
            <a:spLocks noGrp="1"/>
          </p:cNvSpPr>
          <p:nvPr>
            <p:ph idx="1"/>
          </p:nvPr>
        </p:nvSpPr>
        <p:spPr>
          <a:xfrm>
            <a:off x="457200" y="1196752"/>
            <a:ext cx="8229600" cy="5184576"/>
          </a:xfrm>
        </p:spPr>
        <p:txBody>
          <a:bodyPr>
            <a:normAutofit fontScale="92500" lnSpcReduction="20000"/>
          </a:bodyPr>
          <a:lstStyle/>
          <a:p>
            <a:pPr marL="0" indent="0">
              <a:buNone/>
            </a:pPr>
            <a:r>
              <a:rPr lang="de-DE" sz="1800" dirty="0">
                <a:latin typeface="Raleway" pitchFamily="2" charset="0"/>
              </a:rPr>
              <a:t>Teilen Sie die Schüler*innen in drei ungefähr gleich große Gruppen ein.</a:t>
            </a:r>
          </a:p>
          <a:p>
            <a:pPr marL="0" lvl="0" indent="0" eaLnBrk="0" fontAlgn="base" hangingPunct="0">
              <a:spcBef>
                <a:spcPct val="0"/>
              </a:spcBef>
              <a:spcAft>
                <a:spcPct val="0"/>
              </a:spcAft>
              <a:buNone/>
            </a:pPr>
            <a:endParaRPr lang="de-DE" altLang="de-DE" sz="1800" b="1" i="1"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800" b="1" dirty="0">
                <a:latin typeface="Raleway" pitchFamily="2" charset="0"/>
                <a:ea typeface="Calibri" pitchFamily="34" charset="0"/>
                <a:cs typeface="Arial" pitchFamily="34" charset="0"/>
                <a:sym typeface="Wingdings" pitchFamily="2" charset="2"/>
              </a:rPr>
              <a:t>Arbeitsauftrag für die Gruppe mit den weißen Karten</a:t>
            </a:r>
            <a:r>
              <a:rPr lang="de-DE" altLang="de-DE" sz="1800" b="1" dirty="0">
                <a:solidFill>
                  <a:srgbClr val="008080"/>
                </a:solidFill>
                <a:latin typeface="Raleway" pitchFamily="2" charset="0"/>
                <a:ea typeface="Calibri" pitchFamily="34" charset="0"/>
                <a:cs typeface="Arial" pitchFamily="34" charset="0"/>
                <a:sym typeface="Wingdings" pitchFamily="2" charset="2"/>
              </a:rPr>
              <a:t>:</a:t>
            </a:r>
            <a:r>
              <a:rPr lang="de-DE" altLang="de-DE" sz="1800" i="1" dirty="0">
                <a:solidFill>
                  <a:srgbClr val="008080"/>
                </a:solidFill>
                <a:latin typeface="Raleway" pitchFamily="2" charset="0"/>
                <a:ea typeface="Calibri" pitchFamily="34" charset="0"/>
                <a:cs typeface="Arial" pitchFamily="34" charset="0"/>
                <a:sym typeface="Wingdings" pitchFamily="2" charset="2"/>
              </a:rPr>
              <a:t> „Bitte machen Sie sich Gedanken darüber, aus welchen Gründen Sie oder andere Personen Alkohol trinken, Rauchen, Cannabis konsumieren oder digitale Medien nutzen. Jeden Grund notieren Sie bitte auf einer Moderationskarte.”</a:t>
            </a:r>
            <a:endParaRPr lang="de-DE" altLang="de-DE" sz="18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800" b="1" i="1"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800" b="1" dirty="0">
                <a:latin typeface="Raleway" pitchFamily="2" charset="0"/>
                <a:ea typeface="Calibri" pitchFamily="34" charset="0"/>
                <a:cs typeface="Arial" pitchFamily="34" charset="0"/>
                <a:sym typeface="Wingdings" pitchFamily="2" charset="2"/>
              </a:rPr>
              <a:t>Arbeitsauftrag für die Gruppe mit den grünen Karten: </a:t>
            </a:r>
            <a:r>
              <a:rPr lang="de-DE" altLang="de-DE" sz="1800" i="1" dirty="0">
                <a:solidFill>
                  <a:srgbClr val="008080"/>
                </a:solidFill>
                <a:latin typeface="Raleway" pitchFamily="2" charset="0"/>
                <a:ea typeface="Calibri" pitchFamily="34" charset="0"/>
                <a:cs typeface="Arial" pitchFamily="34" charset="0"/>
                <a:sym typeface="Wingdings" pitchFamily="2" charset="2"/>
              </a:rPr>
              <a:t>„Bitte machen Sie sich Gedanken darüber, welche erwünschte Wirkungen es hat, wenn jemand Alkohol trinkt, raucht, Cannabis konsumiert oder digitale Medien nutzt. Für jede erwünschte Wirkung bitte eine Karte.”</a:t>
            </a:r>
            <a:endParaRPr lang="de-DE" altLang="de-DE" sz="18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800" b="1" i="1"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800" b="1" dirty="0">
                <a:latin typeface="Raleway" pitchFamily="2" charset="0"/>
                <a:ea typeface="Calibri" pitchFamily="34" charset="0"/>
                <a:cs typeface="Arial" pitchFamily="34" charset="0"/>
                <a:sym typeface="Wingdings" pitchFamily="2" charset="2"/>
              </a:rPr>
              <a:t>Arbeitsauftrag für die Gruppe mit den roten Karten: </a:t>
            </a:r>
            <a:r>
              <a:rPr lang="de-DE" altLang="de-DE" sz="1800" i="1" dirty="0">
                <a:solidFill>
                  <a:srgbClr val="008080"/>
                </a:solidFill>
                <a:latin typeface="Raleway" pitchFamily="2" charset="0"/>
                <a:ea typeface="Calibri" pitchFamily="34" charset="0"/>
                <a:cs typeface="Arial" pitchFamily="34" charset="0"/>
                <a:sym typeface="Wingdings" pitchFamily="2" charset="2"/>
              </a:rPr>
              <a:t>„Diese Gruppe schreibt bitte auf, welche kurz-, mittel- und langfristigen unerwünschten Folgen es hat, wenn jemand Alkohol trinkt, raucht, Cannabis konsumiert oder digitale Medien nutzt. Für jede unerwünschte Folge bitte eine Karte.”</a:t>
            </a:r>
          </a:p>
          <a:p>
            <a:pPr marL="0" lvl="0" indent="0" eaLnBrk="0" fontAlgn="base" hangingPunct="0">
              <a:spcBef>
                <a:spcPct val="0"/>
              </a:spcBef>
              <a:spcAft>
                <a:spcPct val="0"/>
              </a:spcAft>
              <a:buNone/>
            </a:pPr>
            <a:endParaRPr lang="de-DE" altLang="de-DE" sz="1800" i="1" dirty="0">
              <a:solidFill>
                <a:schemeClr val="accent1">
                  <a:lumMod val="75000"/>
                </a:schemeClr>
              </a:solidFill>
              <a:latin typeface="Raleway" pitchFamily="2" charset="0"/>
              <a:cs typeface="Arial" pitchFamily="34" charset="0"/>
              <a:sym typeface="Wingdings" pitchFamily="2" charset="2"/>
            </a:endParaRPr>
          </a:p>
          <a:p>
            <a:pPr marL="0" indent="0" eaLnBrk="0" fontAlgn="base" hangingPunct="0">
              <a:spcBef>
                <a:spcPct val="0"/>
              </a:spcBef>
              <a:spcAft>
                <a:spcPct val="0"/>
              </a:spcAft>
              <a:buNone/>
            </a:pPr>
            <a:endParaRPr lang="de-DE" sz="1800" dirty="0">
              <a:latin typeface="Raleway" pitchFamily="2" charset="0"/>
            </a:endParaRPr>
          </a:p>
          <a:p>
            <a:pPr marL="0" indent="0" eaLnBrk="0" fontAlgn="base" hangingPunct="0">
              <a:spcBef>
                <a:spcPct val="0"/>
              </a:spcBef>
              <a:spcAft>
                <a:spcPct val="0"/>
              </a:spcAft>
              <a:buNone/>
            </a:pPr>
            <a:r>
              <a:rPr lang="de-DE" sz="1800" dirty="0">
                <a:latin typeface="Raleway" pitchFamily="2" charset="0"/>
              </a:rPr>
              <a:t>Nach ca. 10 Minuten Kleingruppenarbeit, werden die Moderationskarten nacheinander in der Reihenfolge weiß, grün, rot an der Tafel befestigt und von der jeweiligen Kleingruppe dem Plenum vorgestellt. </a:t>
            </a:r>
            <a:r>
              <a:rPr lang="en-US" sz="1800" dirty="0">
                <a:latin typeface="Raleway" pitchFamily="2" charset="0"/>
              </a:rPr>
              <a:t>So </a:t>
            </a:r>
            <a:r>
              <a:rPr lang="en-US" sz="1800" dirty="0" err="1">
                <a:latin typeface="Raleway" pitchFamily="2" charset="0"/>
              </a:rPr>
              <a:t>könnte</a:t>
            </a:r>
            <a:r>
              <a:rPr lang="en-US" sz="1800" dirty="0">
                <a:latin typeface="Raleway" pitchFamily="2" charset="0"/>
              </a:rPr>
              <a:t> das </a:t>
            </a:r>
            <a:r>
              <a:rPr lang="en-US" sz="1800" dirty="0" err="1">
                <a:latin typeface="Raleway" pitchFamily="2" charset="0"/>
              </a:rPr>
              <a:t>Tafelbild</a:t>
            </a:r>
            <a:r>
              <a:rPr lang="en-US" sz="1800" dirty="0">
                <a:latin typeface="Raleway" pitchFamily="2" charset="0"/>
              </a:rPr>
              <a:t> </a:t>
            </a:r>
            <a:r>
              <a:rPr lang="en-US" sz="1800" dirty="0" err="1">
                <a:latin typeface="Raleway" pitchFamily="2" charset="0"/>
              </a:rPr>
              <a:t>aussehen</a:t>
            </a:r>
            <a:r>
              <a:rPr lang="en-US" sz="1800" dirty="0">
                <a:latin typeface="Raleway" pitchFamily="2" charset="0"/>
              </a:rPr>
              <a:t>:</a:t>
            </a:r>
            <a:endParaRPr lang="de-DE" sz="1800" dirty="0">
              <a:latin typeface="Raleway" pitchFamily="2" charset="0"/>
            </a:endParaRPr>
          </a:p>
          <a:p>
            <a:pPr marL="0" lvl="0" indent="0" eaLnBrk="0" fontAlgn="base" hangingPunct="0">
              <a:spcBef>
                <a:spcPct val="0"/>
              </a:spcBef>
              <a:spcAft>
                <a:spcPct val="0"/>
              </a:spcAft>
              <a:buNone/>
            </a:pPr>
            <a:endParaRPr lang="de-DE" altLang="de-DE" sz="1800" i="1" dirty="0">
              <a:solidFill>
                <a:schemeClr val="accent1">
                  <a:lumMod val="75000"/>
                </a:schemeClr>
              </a:solidFill>
              <a:latin typeface="Raleway" pitchFamily="2" charset="0"/>
              <a:cs typeface="Arial" pitchFamily="34" charset="0"/>
              <a:sym typeface="Wingdings" pitchFamily="2" charset="2"/>
            </a:endParaRPr>
          </a:p>
          <a:p>
            <a:endParaRPr lang="de-DE" sz="1700" dirty="0"/>
          </a:p>
        </p:txBody>
      </p:sp>
    </p:spTree>
    <p:extLst>
      <p:ext uri="{BB962C8B-B14F-4D97-AF65-F5344CB8AC3E}">
        <p14:creationId xmlns:p14="http://schemas.microsoft.com/office/powerpoint/2010/main" val="126474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descr="Z:\Tafelbild_XL.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426488"/>
            <a:ext cx="7992888" cy="5040560"/>
          </a:xfrm>
          <a:prstGeom prst="rect">
            <a:avLst/>
          </a:prstGeom>
          <a:solidFill>
            <a:schemeClr val="bg1"/>
          </a:solidFill>
          <a:ln>
            <a:noFill/>
          </a:ln>
        </p:spPr>
      </p:pic>
      <p:sp>
        <p:nvSpPr>
          <p:cNvPr id="5" name="Rechteck 4"/>
          <p:cNvSpPr/>
          <p:nvPr/>
        </p:nvSpPr>
        <p:spPr>
          <a:xfrm>
            <a:off x="4007040" y="1700808"/>
            <a:ext cx="1553400"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WIRKUNGEN</a:t>
            </a:r>
          </a:p>
        </p:txBody>
      </p:sp>
      <p:sp>
        <p:nvSpPr>
          <p:cNvPr id="6" name="Rechteck 5"/>
          <p:cNvSpPr/>
          <p:nvPr/>
        </p:nvSpPr>
        <p:spPr>
          <a:xfrm>
            <a:off x="1509498" y="1700808"/>
            <a:ext cx="144016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GRÜNDE</a:t>
            </a:r>
          </a:p>
        </p:txBody>
      </p:sp>
      <p:sp>
        <p:nvSpPr>
          <p:cNvPr id="7" name="Rechteck 6"/>
          <p:cNvSpPr/>
          <p:nvPr/>
        </p:nvSpPr>
        <p:spPr>
          <a:xfrm>
            <a:off x="6541700" y="1700808"/>
            <a:ext cx="1440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FOLGEN</a:t>
            </a:r>
          </a:p>
        </p:txBody>
      </p:sp>
      <p:sp>
        <p:nvSpPr>
          <p:cNvPr id="10" name="Rechteck 9"/>
          <p:cNvSpPr/>
          <p:nvPr/>
        </p:nvSpPr>
        <p:spPr>
          <a:xfrm>
            <a:off x="1061024" y="2536112"/>
            <a:ext cx="1532792"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Neugierde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1" name="Rechteck 10"/>
          <p:cNvSpPr/>
          <p:nvPr/>
        </p:nvSpPr>
        <p:spPr>
          <a:xfrm>
            <a:off x="1203560" y="3022104"/>
            <a:ext cx="1927131"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Gruppendruck</a:t>
            </a:r>
            <a:endParaRPr lang="de-DE" sz="1700" dirty="0">
              <a:latin typeface="Lucida Handwriting" panose="03010101010101010101" pitchFamily="66" charset="0"/>
            </a:endParaRPr>
          </a:p>
        </p:txBody>
      </p:sp>
      <p:sp>
        <p:nvSpPr>
          <p:cNvPr id="12" name="Rechteck 11"/>
          <p:cNvSpPr/>
          <p:nvPr/>
        </p:nvSpPr>
        <p:spPr>
          <a:xfrm>
            <a:off x="1075923" y="3516461"/>
            <a:ext cx="1729961" cy="61555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Spass</a:t>
            </a:r>
            <a:r>
              <a:rPr lang="en-US" sz="1700" b="1" dirty="0">
                <a:latin typeface="Lucida Handwriting" panose="03010101010101010101" pitchFamily="66" charset="0"/>
              </a:rPr>
              <a:t> </a:t>
            </a:r>
            <a:r>
              <a:rPr lang="en-US" sz="1700" b="1" dirty="0" err="1">
                <a:latin typeface="Lucida Handwriting" panose="03010101010101010101" pitchFamily="66" charset="0"/>
              </a:rPr>
              <a:t>haben</a:t>
            </a:r>
            <a:r>
              <a:rPr lang="en-US" sz="1700" b="1" dirty="0">
                <a:latin typeface="Lucida Handwriting" panose="03010101010101010101" pitchFamily="66" charset="0"/>
              </a:rPr>
              <a:t> </a:t>
            </a:r>
          </a:p>
          <a:p>
            <a:r>
              <a:rPr lang="en-US" sz="1700" b="1" dirty="0" err="1">
                <a:latin typeface="Lucida Handwriting" panose="03010101010101010101" pitchFamily="66" charset="0"/>
              </a:rPr>
              <a:t>wollen</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3" name="Rechteck 12"/>
          <p:cNvSpPr/>
          <p:nvPr/>
        </p:nvSpPr>
        <p:spPr>
          <a:xfrm>
            <a:off x="1708643" y="4267567"/>
            <a:ext cx="1393330"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Probleme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4" name="Rechteck 13"/>
          <p:cNvSpPr/>
          <p:nvPr/>
        </p:nvSpPr>
        <p:spPr>
          <a:xfrm>
            <a:off x="1048441" y="5229200"/>
            <a:ext cx="909223" cy="353943"/>
          </a:xfrm>
          <a:prstGeom prst="rect">
            <a:avLst/>
          </a:prstGeom>
          <a:solidFill>
            <a:schemeClr val="bg1"/>
          </a:solidFill>
          <a:ln>
            <a:noFill/>
          </a:ln>
        </p:spPr>
        <p:txBody>
          <a:bodyPr wrap="none">
            <a:spAutoFit/>
          </a:bodyPr>
          <a:lstStyle/>
          <a:p>
            <a:r>
              <a:rPr lang="en-US" sz="1700" b="1" dirty="0">
                <a:latin typeface="Lucida Handwriting" panose="03010101010101010101" pitchFamily="66" charset="0"/>
              </a:rPr>
              <a:t>Stress </a:t>
            </a:r>
            <a:endParaRPr lang="de-DE" sz="1700" dirty="0">
              <a:latin typeface="Lucida Handwriting" panose="03010101010101010101" pitchFamily="66" charset="0"/>
            </a:endParaRPr>
          </a:p>
        </p:txBody>
      </p:sp>
      <p:sp>
        <p:nvSpPr>
          <p:cNvPr id="15" name="Rechteck 14"/>
          <p:cNvSpPr/>
          <p:nvPr/>
        </p:nvSpPr>
        <p:spPr>
          <a:xfrm>
            <a:off x="1252648" y="5700300"/>
            <a:ext cx="1648208"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Langeweile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6" name="Rechteck 15"/>
          <p:cNvSpPr/>
          <p:nvPr/>
        </p:nvSpPr>
        <p:spPr>
          <a:xfrm>
            <a:off x="1214364" y="4725144"/>
            <a:ext cx="1627369"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Einsamkeit</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7" name="Rechteck 16"/>
          <p:cNvSpPr/>
          <p:nvPr/>
        </p:nvSpPr>
        <p:spPr>
          <a:xfrm>
            <a:off x="3491880" y="2574072"/>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Entspannung</a:t>
            </a:r>
          </a:p>
        </p:txBody>
      </p:sp>
      <p:sp>
        <p:nvSpPr>
          <p:cNvPr id="18" name="Rechteck 17"/>
          <p:cNvSpPr/>
          <p:nvPr/>
        </p:nvSpPr>
        <p:spPr>
          <a:xfrm>
            <a:off x="3630176" y="4902115"/>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Spaß, Kick</a:t>
            </a:r>
          </a:p>
        </p:txBody>
      </p:sp>
      <p:sp>
        <p:nvSpPr>
          <p:cNvPr id="19" name="Rechteck 18"/>
          <p:cNvSpPr/>
          <p:nvPr/>
        </p:nvSpPr>
        <p:spPr>
          <a:xfrm>
            <a:off x="3984256" y="4293096"/>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Kontakt</a:t>
            </a:r>
          </a:p>
        </p:txBody>
      </p:sp>
      <p:sp>
        <p:nvSpPr>
          <p:cNvPr id="20" name="Rechteck 19"/>
          <p:cNvSpPr/>
          <p:nvPr/>
        </p:nvSpPr>
        <p:spPr>
          <a:xfrm>
            <a:off x="3556956" y="3730744"/>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Gemeinschaft</a:t>
            </a:r>
          </a:p>
        </p:txBody>
      </p:sp>
      <p:sp>
        <p:nvSpPr>
          <p:cNvPr id="21" name="Rechteck 20"/>
          <p:cNvSpPr/>
          <p:nvPr/>
        </p:nvSpPr>
        <p:spPr>
          <a:xfrm>
            <a:off x="3928492" y="3158847"/>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Dazugehören</a:t>
            </a:r>
          </a:p>
        </p:txBody>
      </p:sp>
      <p:sp>
        <p:nvSpPr>
          <p:cNvPr id="22" name="Rechteck 21"/>
          <p:cNvSpPr/>
          <p:nvPr/>
        </p:nvSpPr>
        <p:spPr>
          <a:xfrm>
            <a:off x="3897060" y="5500072"/>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Vergessen</a:t>
            </a:r>
          </a:p>
        </p:txBody>
      </p:sp>
      <p:sp>
        <p:nvSpPr>
          <p:cNvPr id="23" name="Rechteck 22"/>
          <p:cNvSpPr/>
          <p:nvPr/>
        </p:nvSpPr>
        <p:spPr>
          <a:xfrm>
            <a:off x="6063128" y="2500840"/>
            <a:ext cx="2397304" cy="78414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700" dirty="0">
                <a:solidFill>
                  <a:schemeClr val="tx1"/>
                </a:solidFill>
                <a:latin typeface="Lucida Handwriting" panose="03010101010101010101" pitchFamily="66" charset="0"/>
              </a:rPr>
              <a:t>Probleme (Schule, Betrieb, Polizei, Eltern)</a:t>
            </a:r>
          </a:p>
        </p:txBody>
      </p:sp>
      <p:sp>
        <p:nvSpPr>
          <p:cNvPr id="24" name="Rechteck 23"/>
          <p:cNvSpPr/>
          <p:nvPr/>
        </p:nvSpPr>
        <p:spPr>
          <a:xfrm>
            <a:off x="7020272" y="4638556"/>
            <a:ext cx="1440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Filmriss</a:t>
            </a:r>
          </a:p>
        </p:txBody>
      </p:sp>
      <p:sp>
        <p:nvSpPr>
          <p:cNvPr id="25" name="Rechteck 24"/>
          <p:cNvSpPr/>
          <p:nvPr/>
        </p:nvSpPr>
        <p:spPr>
          <a:xfrm>
            <a:off x="6269632" y="3456181"/>
            <a:ext cx="2088232" cy="54912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Gesundheits-schäden</a:t>
            </a:r>
          </a:p>
        </p:txBody>
      </p:sp>
      <p:sp>
        <p:nvSpPr>
          <p:cNvPr id="26" name="Rechteck 25"/>
          <p:cNvSpPr/>
          <p:nvPr/>
        </p:nvSpPr>
        <p:spPr>
          <a:xfrm>
            <a:off x="5967772" y="5151095"/>
            <a:ext cx="210500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Vereinsamung</a:t>
            </a:r>
          </a:p>
        </p:txBody>
      </p:sp>
      <p:sp>
        <p:nvSpPr>
          <p:cNvPr id="27" name="Rechteck 26"/>
          <p:cNvSpPr/>
          <p:nvPr/>
        </p:nvSpPr>
        <p:spPr>
          <a:xfrm>
            <a:off x="6162620" y="4132014"/>
            <a:ext cx="1821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Geldmangel</a:t>
            </a:r>
          </a:p>
        </p:txBody>
      </p:sp>
      <p:sp>
        <p:nvSpPr>
          <p:cNvPr id="28" name="Rechteck 27"/>
          <p:cNvSpPr/>
          <p:nvPr/>
        </p:nvSpPr>
        <p:spPr>
          <a:xfrm>
            <a:off x="6939760" y="5700300"/>
            <a:ext cx="1440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Sucht</a:t>
            </a:r>
          </a:p>
        </p:txBody>
      </p:sp>
      <p:sp>
        <p:nvSpPr>
          <p:cNvPr id="30" name="Rechteck 29"/>
          <p:cNvSpPr/>
          <p:nvPr/>
        </p:nvSpPr>
        <p:spPr>
          <a:xfrm>
            <a:off x="622720" y="332656"/>
            <a:ext cx="2183611" cy="646331"/>
          </a:xfrm>
          <a:prstGeom prst="rect">
            <a:avLst/>
          </a:prstGeom>
        </p:spPr>
        <p:txBody>
          <a:bodyPr wrap="none">
            <a:spAutoFit/>
          </a:bodyPr>
          <a:lstStyle/>
          <a:p>
            <a:r>
              <a:rPr lang="de-DE" sz="3600" b="1" dirty="0">
                <a:solidFill>
                  <a:srgbClr val="008080"/>
                </a:solidFill>
                <a:latin typeface="Raleway" pitchFamily="2" charset="0"/>
              </a:rPr>
              <a:t>Tafelbild</a:t>
            </a:r>
            <a:endParaRPr lang="de-DE" sz="3600" b="1" dirty="0">
              <a:solidFill>
                <a:srgbClr val="008080"/>
              </a:solidFill>
            </a:endParaRPr>
          </a:p>
        </p:txBody>
      </p:sp>
    </p:spTree>
    <p:extLst>
      <p:ext uri="{BB962C8B-B14F-4D97-AF65-F5344CB8AC3E}">
        <p14:creationId xmlns:p14="http://schemas.microsoft.com/office/powerpoint/2010/main" val="158593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864096"/>
          </a:xfrm>
        </p:spPr>
        <p:txBody>
          <a:bodyPr>
            <a:normAutofit/>
          </a:bodyPr>
          <a:lstStyle/>
          <a:p>
            <a:pPr algn="l"/>
            <a:r>
              <a:rPr lang="de-DE" sz="3600" b="1" dirty="0">
                <a:solidFill>
                  <a:srgbClr val="008080"/>
                </a:solidFill>
              </a:rPr>
              <a:t>Auswertung</a:t>
            </a:r>
            <a:endParaRPr lang="de-DE" sz="3600" dirty="0">
              <a:solidFill>
                <a:srgbClr val="008080"/>
              </a:solidFill>
            </a:endParaRPr>
          </a:p>
        </p:txBody>
      </p:sp>
      <p:sp>
        <p:nvSpPr>
          <p:cNvPr id="3" name="Inhaltsplatzhalter 2"/>
          <p:cNvSpPr>
            <a:spLocks noGrp="1"/>
          </p:cNvSpPr>
          <p:nvPr>
            <p:ph idx="1"/>
          </p:nvPr>
        </p:nvSpPr>
        <p:spPr>
          <a:xfrm>
            <a:off x="457200" y="1052736"/>
            <a:ext cx="8229600" cy="5472608"/>
          </a:xfrm>
        </p:spPr>
        <p:txBody>
          <a:bodyPr>
            <a:normAutofit/>
          </a:bodyPr>
          <a:lstStyle/>
          <a:p>
            <a:pPr marL="0" lvl="0" indent="0" eaLnBrk="0" fontAlgn="base" hangingPunct="0">
              <a:spcBef>
                <a:spcPct val="0"/>
              </a:spcBef>
              <a:spcAft>
                <a:spcPct val="0"/>
              </a:spcAft>
              <a:buNone/>
            </a:pPr>
            <a:r>
              <a:rPr lang="de-DE" altLang="de-DE" sz="1700" i="1" dirty="0">
                <a:solidFill>
                  <a:srgbClr val="008080"/>
                </a:solidFill>
                <a:ea typeface="Calibri" pitchFamily="34" charset="0"/>
                <a:cs typeface="Arial" pitchFamily="34" charset="0"/>
                <a:sym typeface="Wingdings" pitchFamily="2" charset="2"/>
              </a:rPr>
              <a:t>„</a:t>
            </a:r>
            <a:r>
              <a:rPr lang="de-DE" altLang="de-DE" sz="1700" i="1" dirty="0">
                <a:solidFill>
                  <a:srgbClr val="008080"/>
                </a:solidFill>
                <a:latin typeface="Raleway" pitchFamily="2" charset="0"/>
                <a:ea typeface="Calibri" pitchFamily="34" charset="0"/>
                <a:cs typeface="Arial" pitchFamily="34" charset="0"/>
                <a:sym typeface="Wingdings" pitchFamily="2" charset="2"/>
              </a:rPr>
              <a:t>Welche Zusammenhänge lassen sich zwischen den Gründen und den Wirkungen erkennen?” </a:t>
            </a: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900"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700" dirty="0">
                <a:latin typeface="Raleway" pitchFamily="2" charset="0"/>
                <a:ea typeface="Calibri" pitchFamily="34" charset="0"/>
                <a:cs typeface="Arial" pitchFamily="34" charset="0"/>
                <a:sym typeface="Wingdings" pitchFamily="2" charset="2"/>
              </a:rPr>
              <a:t>Hängen Sie passende Paare von weißen und grünen Moderationskarten nebeneinander, z. B.:</a:t>
            </a:r>
            <a:endParaRPr lang="de-DE" altLang="de-DE" sz="1700" dirty="0">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2200"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2200" dirty="0">
              <a:latin typeface="Raleway" pitchFamily="2" charset="0"/>
              <a:cs typeface="Arial" pitchFamily="34" charset="0"/>
              <a:sym typeface="Wingdings" pitchFamily="2" charset="2"/>
            </a:endParaRPr>
          </a:p>
          <a:p>
            <a:endParaRPr lang="de-DE" dirty="0"/>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1200" dirty="0">
              <a:latin typeface="Raleway" pitchFamily="2" charset="0"/>
            </a:endParaRPr>
          </a:p>
          <a:p>
            <a:pPr marL="0" indent="0">
              <a:buNone/>
            </a:pPr>
            <a:endParaRPr lang="de-DE" sz="1200" dirty="0">
              <a:latin typeface="Raleway" pitchFamily="2" charset="0"/>
            </a:endParaRPr>
          </a:p>
          <a:p>
            <a:pPr marL="0" indent="0">
              <a:buNone/>
            </a:pPr>
            <a:endParaRPr lang="de-DE" sz="1700" dirty="0">
              <a:latin typeface="Raleway" pitchFamily="2" charset="0"/>
            </a:endParaRPr>
          </a:p>
          <a:p>
            <a:pPr marL="0" indent="0">
              <a:buNone/>
            </a:pPr>
            <a:endParaRPr lang="de-DE" sz="800" i="1" dirty="0">
              <a:solidFill>
                <a:schemeClr val="accent1">
                  <a:lumMod val="75000"/>
                </a:schemeClr>
              </a:solidFill>
              <a:latin typeface="Raleway" pitchFamily="2" charset="0"/>
            </a:endParaRPr>
          </a:p>
          <a:p>
            <a:pPr marL="0" indent="0">
              <a:buNone/>
            </a:pPr>
            <a:endParaRPr lang="de-DE" sz="1700" i="1" dirty="0">
              <a:solidFill>
                <a:schemeClr val="accent1">
                  <a:lumMod val="75000"/>
                </a:schemeClr>
              </a:solidFill>
              <a:latin typeface="Raleway" pitchFamily="2" charset="0"/>
            </a:endParaRPr>
          </a:p>
          <a:p>
            <a:endParaRPr lang="de-DE" dirty="0"/>
          </a:p>
        </p:txBody>
      </p:sp>
      <p:pic>
        <p:nvPicPr>
          <p:cNvPr id="4" name="Inhaltsplatzhalter 3" descr="Z:\Tafelbild_XL.jpg"/>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2763526"/>
            <a:ext cx="4968552" cy="2881836"/>
          </a:xfrm>
          <a:prstGeom prst="rect">
            <a:avLst/>
          </a:prstGeom>
          <a:solidFill>
            <a:schemeClr val="bg1"/>
          </a:solidFill>
          <a:ln>
            <a:noFill/>
          </a:ln>
        </p:spPr>
      </p:pic>
      <p:sp>
        <p:nvSpPr>
          <p:cNvPr id="5" name="Rechteck 4"/>
          <p:cNvSpPr/>
          <p:nvPr/>
        </p:nvSpPr>
        <p:spPr>
          <a:xfrm>
            <a:off x="2853800" y="2886576"/>
            <a:ext cx="1304120" cy="3939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GRÜNDE</a:t>
            </a:r>
          </a:p>
        </p:txBody>
      </p:sp>
      <p:sp>
        <p:nvSpPr>
          <p:cNvPr id="6" name="Rechteck 5"/>
          <p:cNvSpPr/>
          <p:nvPr/>
        </p:nvSpPr>
        <p:spPr>
          <a:xfrm>
            <a:off x="5220072" y="2886576"/>
            <a:ext cx="1553400" cy="3809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WIRKUNGEN</a:t>
            </a:r>
          </a:p>
        </p:txBody>
      </p:sp>
      <p:sp>
        <p:nvSpPr>
          <p:cNvPr id="7" name="Rechteck 6"/>
          <p:cNvSpPr/>
          <p:nvPr/>
        </p:nvSpPr>
        <p:spPr>
          <a:xfrm>
            <a:off x="2542294" y="5013176"/>
            <a:ext cx="1927131"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Gruppendruck</a:t>
            </a:r>
            <a:endParaRPr lang="de-DE" sz="1700" dirty="0">
              <a:latin typeface="Lucida Handwriting" panose="03010101010101010101" pitchFamily="66" charset="0"/>
            </a:endParaRPr>
          </a:p>
        </p:txBody>
      </p:sp>
      <p:sp>
        <p:nvSpPr>
          <p:cNvPr id="8" name="Rechteck 7"/>
          <p:cNvSpPr/>
          <p:nvPr/>
        </p:nvSpPr>
        <p:spPr>
          <a:xfrm>
            <a:off x="5227896" y="5007095"/>
            <a:ext cx="1866248" cy="35615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Dazugehören</a:t>
            </a:r>
          </a:p>
        </p:txBody>
      </p:sp>
      <p:sp>
        <p:nvSpPr>
          <p:cNvPr id="11" name="Rechteck 10"/>
          <p:cNvSpPr/>
          <p:nvPr/>
        </p:nvSpPr>
        <p:spPr>
          <a:xfrm>
            <a:off x="2742886" y="4397208"/>
            <a:ext cx="1393330"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Probleme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2" name="Rechteck 11"/>
          <p:cNvSpPr/>
          <p:nvPr/>
        </p:nvSpPr>
        <p:spPr>
          <a:xfrm>
            <a:off x="5200584" y="4319103"/>
            <a:ext cx="1607540"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Vergessen</a:t>
            </a:r>
          </a:p>
        </p:txBody>
      </p:sp>
      <p:cxnSp>
        <p:nvCxnSpPr>
          <p:cNvPr id="14" name="Gerade Verbindung mit Pfeil 13"/>
          <p:cNvCxnSpPr/>
          <p:nvPr/>
        </p:nvCxnSpPr>
        <p:spPr>
          <a:xfrm>
            <a:off x="4566516" y="5185172"/>
            <a:ext cx="593149" cy="0"/>
          </a:xfrm>
          <a:prstGeom prst="straightConnector1">
            <a:avLst/>
          </a:prstGeom>
          <a:ln w="22225">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a:off x="4469425" y="3879856"/>
            <a:ext cx="633163" cy="0"/>
          </a:xfrm>
          <a:prstGeom prst="straightConnector1">
            <a:avLst/>
          </a:prstGeom>
          <a:ln w="22225">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2681755" y="3702884"/>
            <a:ext cx="1648208"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Langeweile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25" name="Rechteck 24"/>
          <p:cNvSpPr/>
          <p:nvPr/>
        </p:nvSpPr>
        <p:spPr>
          <a:xfrm>
            <a:off x="5257215" y="3702884"/>
            <a:ext cx="1607540" cy="35394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Spaß, Kick</a:t>
            </a:r>
          </a:p>
        </p:txBody>
      </p:sp>
      <p:cxnSp>
        <p:nvCxnSpPr>
          <p:cNvPr id="31" name="Gerade Verbindung mit Pfeil 30"/>
          <p:cNvCxnSpPr/>
          <p:nvPr/>
        </p:nvCxnSpPr>
        <p:spPr>
          <a:xfrm>
            <a:off x="4364397" y="4574179"/>
            <a:ext cx="639651" cy="0"/>
          </a:xfrm>
          <a:prstGeom prst="straightConnector1">
            <a:avLst/>
          </a:prstGeom>
          <a:ln w="22225">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3" name="Ovale Legende 22"/>
          <p:cNvSpPr/>
          <p:nvPr/>
        </p:nvSpPr>
        <p:spPr>
          <a:xfrm>
            <a:off x="7597699" y="4056827"/>
            <a:ext cx="1475656" cy="596642"/>
          </a:xfrm>
          <a:prstGeom prst="wedgeEllipseCallout">
            <a:avLst>
              <a:gd name="adj1" fmla="val -98124"/>
              <a:gd name="adj2" fmla="val 3056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…vergesse ich, wenn ich </a:t>
            </a:r>
            <a:r>
              <a:rPr lang="de-DE" sz="1000" i="1" dirty="0" err="1">
                <a:solidFill>
                  <a:schemeClr val="tx1"/>
                </a:solidFill>
                <a:latin typeface="Raleway" pitchFamily="2" charset="0"/>
              </a:rPr>
              <a:t>bekifft</a:t>
            </a:r>
            <a:r>
              <a:rPr lang="de-DE" sz="1000" i="1" dirty="0">
                <a:solidFill>
                  <a:schemeClr val="tx1"/>
                </a:solidFill>
                <a:latin typeface="Raleway" pitchFamily="2" charset="0"/>
              </a:rPr>
              <a:t> bin.“</a:t>
            </a:r>
          </a:p>
        </p:txBody>
      </p:sp>
      <p:sp>
        <p:nvSpPr>
          <p:cNvPr id="26" name="Ovale Legende 25"/>
          <p:cNvSpPr/>
          <p:nvPr/>
        </p:nvSpPr>
        <p:spPr>
          <a:xfrm>
            <a:off x="187240" y="3863670"/>
            <a:ext cx="1647056" cy="833805"/>
          </a:xfrm>
          <a:prstGeom prst="wedgeEllipseCallout">
            <a:avLst>
              <a:gd name="adj1" fmla="val 96213"/>
              <a:gd name="adj2" fmla="val 298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„Die Probleme mit meinen Eltern …</a:t>
            </a:r>
          </a:p>
        </p:txBody>
      </p:sp>
      <p:sp>
        <p:nvSpPr>
          <p:cNvPr id="27" name="Ovale Legende 26"/>
          <p:cNvSpPr/>
          <p:nvPr/>
        </p:nvSpPr>
        <p:spPr>
          <a:xfrm>
            <a:off x="7452320" y="3089952"/>
            <a:ext cx="1611560" cy="769289"/>
          </a:xfrm>
          <a:prstGeom prst="wedgeEllipseCallout">
            <a:avLst>
              <a:gd name="adj1" fmla="val -80067"/>
              <a:gd name="adj2" fmla="val 518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 verschwindet, wenn ich </a:t>
            </a:r>
            <a:r>
              <a:rPr lang="de-DE" sz="1000" i="1" dirty="0" err="1">
                <a:solidFill>
                  <a:schemeClr val="tx1"/>
                </a:solidFill>
                <a:latin typeface="Raleway" pitchFamily="2" charset="0"/>
              </a:rPr>
              <a:t>Fortnite</a:t>
            </a:r>
            <a:r>
              <a:rPr lang="de-DE" sz="1000" i="1" dirty="0">
                <a:solidFill>
                  <a:schemeClr val="tx1"/>
                </a:solidFill>
                <a:latin typeface="Raleway" pitchFamily="2" charset="0"/>
              </a:rPr>
              <a:t> spiele.“</a:t>
            </a:r>
          </a:p>
        </p:txBody>
      </p:sp>
      <p:sp>
        <p:nvSpPr>
          <p:cNvPr id="28" name="Ovale Legende 27"/>
          <p:cNvSpPr/>
          <p:nvPr/>
        </p:nvSpPr>
        <p:spPr>
          <a:xfrm>
            <a:off x="187240" y="4797461"/>
            <a:ext cx="1727886" cy="833805"/>
          </a:xfrm>
          <a:prstGeom prst="wedgeEllipseCallout">
            <a:avLst>
              <a:gd name="adj1" fmla="val 82334"/>
              <a:gd name="adj2" fmla="val 1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„Wenn ich am Wochenende nichts trinke, gucken alle komisch.“</a:t>
            </a:r>
          </a:p>
        </p:txBody>
      </p:sp>
      <p:sp>
        <p:nvSpPr>
          <p:cNvPr id="29" name="Ovale Legende 28"/>
          <p:cNvSpPr/>
          <p:nvPr/>
        </p:nvSpPr>
        <p:spPr>
          <a:xfrm>
            <a:off x="7452320" y="4732520"/>
            <a:ext cx="1621036" cy="833805"/>
          </a:xfrm>
          <a:prstGeom prst="wedgeEllipseCallout">
            <a:avLst>
              <a:gd name="adj1" fmla="val -70233"/>
              <a:gd name="adj2" fmla="val 35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a:t>
            </a:r>
            <a:r>
              <a:rPr lang="de-DE" sz="1000" i="1" dirty="0">
                <a:solidFill>
                  <a:schemeClr val="tx1"/>
                </a:solidFill>
                <a:latin typeface="Raleway" pitchFamily="2" charset="0"/>
              </a:rPr>
              <a:t>Wenn ich mittrinke, gehöre ich dazu.“</a:t>
            </a:r>
          </a:p>
        </p:txBody>
      </p:sp>
      <p:sp>
        <p:nvSpPr>
          <p:cNvPr id="30" name="Ovale Legende 29"/>
          <p:cNvSpPr/>
          <p:nvPr/>
        </p:nvSpPr>
        <p:spPr>
          <a:xfrm>
            <a:off x="187240" y="2934682"/>
            <a:ext cx="1733641" cy="833805"/>
          </a:xfrm>
          <a:prstGeom prst="wedgeEllipseCallout">
            <a:avLst>
              <a:gd name="adj1" fmla="val 88695"/>
              <a:gd name="adj2" fmla="val 572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„Die Langeweile in meinem Leben …</a:t>
            </a:r>
          </a:p>
        </p:txBody>
      </p:sp>
    </p:spTree>
    <p:extLst>
      <p:ext uri="{BB962C8B-B14F-4D97-AF65-F5344CB8AC3E}">
        <p14:creationId xmlns:p14="http://schemas.microsoft.com/office/powerpoint/2010/main" val="246066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1" grpId="0" animBg="1"/>
      <p:bldP spid="12" grpId="0" animBg="1"/>
      <p:bldP spid="24" grpId="0" animBg="1"/>
      <p:bldP spid="25" grpId="0" animBg="1"/>
      <p:bldP spid="23" grpId="0" animBg="1"/>
      <p:bldP spid="26" grpId="0" animBg="1"/>
      <p:bldP spid="27" grpId="0" animBg="1"/>
      <p:bldP spid="28" grpId="0" animBg="1"/>
      <p:bldP spid="29" grpId="0" animBg="1"/>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96752"/>
            <a:ext cx="8363272" cy="4929411"/>
          </a:xfrm>
        </p:spPr>
        <p:txBody>
          <a:bodyPr>
            <a:normAutofit fontScale="25000" lnSpcReduction="20000"/>
          </a:bodyPr>
          <a:lstStyle/>
          <a:p>
            <a:pPr marL="0" indent="0" eaLnBrk="0" fontAlgn="base" hangingPunct="0">
              <a:spcBef>
                <a:spcPct val="0"/>
              </a:spcBef>
              <a:spcAft>
                <a:spcPct val="0"/>
              </a:spcAft>
              <a:buNone/>
            </a:pPr>
            <a:r>
              <a:rPr lang="de-DE" sz="6800" i="1" dirty="0">
                <a:solidFill>
                  <a:srgbClr val="008080"/>
                </a:solidFill>
                <a:latin typeface="Raleway" pitchFamily="2" charset="0"/>
              </a:rPr>
              <a:t>„Es gibt eine Vielzahl von Gründen für den Konsum. Die meisten Konsummittel funktionieren wie ein “Schlüssel-Schloss-Prinzip”: Ich habe ein bestimmtes Bedürfnis und mit dem Konsum oder dem Verhalten bekomme ich zunächst genau das, was ich benötige. </a:t>
            </a:r>
          </a:p>
          <a:p>
            <a:pPr marL="0" indent="0" eaLnBrk="0" fontAlgn="base" hangingPunct="0">
              <a:spcBef>
                <a:spcPct val="0"/>
              </a:spcBef>
              <a:spcAft>
                <a:spcPct val="0"/>
              </a:spcAft>
              <a:buNone/>
            </a:pPr>
            <a:endParaRPr lang="de-DE" altLang="de-DE" sz="6800" i="1" dirty="0">
              <a:solidFill>
                <a:srgbClr val="008080"/>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Die unerwünschten Folgen des Konsums betreffen mich in dieser Phase (noch) nicht.</a:t>
            </a:r>
          </a:p>
          <a:p>
            <a:pPr marL="0" lvl="0" indent="0" eaLnBrk="0" fontAlgn="base" hangingPunct="0">
              <a:spcBef>
                <a:spcPct val="0"/>
              </a:spcBef>
              <a:spcAft>
                <a:spcPct val="0"/>
              </a:spcAft>
              <a:buNone/>
            </a:pPr>
            <a:endParaRPr lang="de-DE" altLang="de-DE" sz="6800" i="1" dirty="0">
              <a:solidFill>
                <a:srgbClr val="008080"/>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Beispiel: Immer wenn ich Alkohol trinke, habe ich auf Partys viel Spaß und vergesse meinen Stress und meine Probleme. Negative Folgen hat mein Alkoholkonsum für mich nicht.“ </a:t>
            </a:r>
          </a:p>
          <a:p>
            <a:pPr marL="0" indent="0" eaLnBrk="0" fontAlgn="base" hangingPunct="0">
              <a:spcBef>
                <a:spcPct val="0"/>
              </a:spcBef>
              <a:spcAft>
                <a:spcPct val="0"/>
              </a:spcAft>
              <a:buNone/>
            </a:pPr>
            <a:endParaRPr lang="de-DE" altLang="de-DE" sz="6800" dirty="0">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6800" dirty="0">
                <a:latin typeface="Raleway" pitchFamily="2" charset="0"/>
                <a:ea typeface="Calibri" pitchFamily="34" charset="0"/>
                <a:cs typeface="Arial" pitchFamily="34" charset="0"/>
                <a:sym typeface="Wingdings" pitchFamily="2" charset="2"/>
              </a:rPr>
              <a:t>Eltern und Pädagogen argumentieren häufig mit den Begriffen aus dem roten Bereich. Sie versuchen, mit den Folgen abzuschrecken. Die meisten jungen Menschen aber machen ihre Erfahrungen (noch) ausschließlich im grünen Bereich. Daher misslingt die Kommunikation häufig. </a:t>
            </a:r>
          </a:p>
          <a:p>
            <a:pPr marL="0" lvl="0" indent="0" eaLnBrk="0" fontAlgn="base" hangingPunct="0">
              <a:spcBef>
                <a:spcPct val="0"/>
              </a:spcBef>
              <a:spcAft>
                <a:spcPct val="0"/>
              </a:spcAft>
              <a:buNone/>
            </a:pPr>
            <a:endParaRPr lang="de-DE" altLang="de-DE" sz="6800"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„Wenn aufgrund meines Konsums oder meines Verhaltens erste unerwünschte Folgen eintreten, habe ich die Möglichkeit, den Konsum zu reduzieren bzw. mein Verhalten zu verändern.</a:t>
            </a:r>
          </a:p>
          <a:p>
            <a:pPr marL="0" indent="0" eaLnBrk="0" fontAlgn="base" hangingPunct="0">
              <a:spcBef>
                <a:spcPct val="0"/>
              </a:spcBef>
              <a:spcAft>
                <a:spcPct val="0"/>
              </a:spcAft>
              <a:buNone/>
            </a:pPr>
            <a:endParaRPr lang="de-DE" altLang="de-DE" sz="6800" i="1" dirty="0">
              <a:solidFill>
                <a:srgbClr val="008080"/>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Beispiel: Ich habe aufgrund meines Alkoholkonsums Ärger mit meiner Freundin und habe nicht mehr so viel Energie zum Lernen und für meinen Sport. Wenn ich weniger trinke, verbessert sich die Beziehung zu meiner Freundin, ich kann besser Lernen und habe wieder Lust zum Sport zu gehen.“</a:t>
            </a:r>
          </a:p>
          <a:p>
            <a:pPr marL="0" lvl="0" indent="0" eaLnBrk="0" fontAlgn="base" hangingPunct="0">
              <a:spcBef>
                <a:spcPct val="0"/>
              </a:spcBef>
              <a:spcAft>
                <a:spcPct val="0"/>
              </a:spcAft>
              <a:buNone/>
            </a:pPr>
            <a:endParaRPr lang="de-DE" altLang="de-DE" sz="6800" dirty="0">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r>
              <a:rPr lang="de-DE" altLang="de-DE" sz="3600" dirty="0">
                <a:latin typeface="Raleway" pitchFamily="2" charset="0"/>
                <a:ea typeface="Calibri" pitchFamily="34" charset="0"/>
                <a:cs typeface="Arial" pitchFamily="34" charset="0"/>
                <a:sym typeface="Wingdings" pitchFamily="2" charset="2"/>
              </a:rPr>
              <a:t>. </a:t>
            </a:r>
          </a:p>
          <a:p>
            <a:pPr marL="0" lvl="0" indent="0" eaLnBrk="0" fontAlgn="base" hangingPunct="0">
              <a:spcBef>
                <a:spcPct val="0"/>
              </a:spcBef>
              <a:spcAft>
                <a:spcPct val="0"/>
              </a:spcAft>
              <a:buNone/>
            </a:pPr>
            <a:endParaRPr lang="de-DE" altLang="de-DE" sz="3600" dirty="0">
              <a:latin typeface="Raleway" pitchFamily="2" charset="0"/>
              <a:ea typeface="Calibri" pitchFamily="34" charset="0"/>
              <a:cs typeface="Arial" pitchFamily="34" charset="0"/>
              <a:sym typeface="Wingdings" pitchFamily="2" charset="2"/>
            </a:endParaRPr>
          </a:p>
          <a:p>
            <a:endParaRPr lang="de-DE" dirty="0"/>
          </a:p>
        </p:txBody>
      </p:sp>
      <p:sp>
        <p:nvSpPr>
          <p:cNvPr id="2" name="Rechteck 1"/>
          <p:cNvSpPr/>
          <p:nvPr/>
        </p:nvSpPr>
        <p:spPr>
          <a:xfrm>
            <a:off x="512168" y="260648"/>
            <a:ext cx="2509598" cy="646331"/>
          </a:xfrm>
          <a:prstGeom prst="rect">
            <a:avLst/>
          </a:prstGeom>
        </p:spPr>
        <p:txBody>
          <a:bodyPr wrap="none">
            <a:spAutoFit/>
          </a:bodyPr>
          <a:lstStyle/>
          <a:p>
            <a:r>
              <a:rPr lang="de-DE" sz="3600" b="1" dirty="0">
                <a:solidFill>
                  <a:srgbClr val="008080"/>
                </a:solidFill>
              </a:rPr>
              <a:t>Auswertung</a:t>
            </a:r>
            <a:endParaRPr lang="de-DE" sz="3600" dirty="0">
              <a:solidFill>
                <a:srgbClr val="008080"/>
              </a:solidFill>
            </a:endParaRPr>
          </a:p>
        </p:txBody>
      </p:sp>
    </p:spTree>
    <p:extLst>
      <p:ext uri="{BB962C8B-B14F-4D97-AF65-F5344CB8AC3E}">
        <p14:creationId xmlns:p14="http://schemas.microsoft.com/office/powerpoint/2010/main" val="362609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pPr algn="l"/>
            <a:r>
              <a:rPr lang="de-DE" sz="3600" b="1" dirty="0">
                <a:solidFill>
                  <a:srgbClr val="008080"/>
                </a:solidFill>
              </a:rPr>
              <a:t>Auswertung</a:t>
            </a:r>
            <a:endParaRPr lang="de-DE" sz="3600" dirty="0"/>
          </a:p>
        </p:txBody>
      </p:sp>
      <p:sp>
        <p:nvSpPr>
          <p:cNvPr id="3" name="Inhaltsplatzhalter 2"/>
          <p:cNvSpPr>
            <a:spLocks noGrp="1"/>
          </p:cNvSpPr>
          <p:nvPr>
            <p:ph idx="1"/>
          </p:nvPr>
        </p:nvSpPr>
        <p:spPr>
          <a:xfrm>
            <a:off x="457200" y="1340768"/>
            <a:ext cx="8229600" cy="4896544"/>
          </a:xfrm>
        </p:spPr>
        <p:txBody>
          <a:bodyPr>
            <a:normAutofit/>
          </a:bodyPr>
          <a:lstStyle/>
          <a:p>
            <a:pPr marL="0" lv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„Gelingt mir eine Reduktion oder ein Verzicht nicht, obwohl bereits unerwünschte Folgen eingetreten sind, erfüllt die Gewohnheit eine so wichtige Funktion, dass ich sie nicht ohne weiteres aufgeben kann. Beispielsweise weil ich dann nicht weiß, wie ich der Langeweile, dem Stress, den Problemen in meinem Leben begegnen soll.</a:t>
            </a:r>
          </a:p>
          <a:p>
            <a:pPr marL="0" indent="0" eaLnBrk="0" fontAlgn="base" hangingPunct="0">
              <a:spcBef>
                <a:spcPct val="0"/>
              </a:spcBef>
              <a:spcAft>
                <a:spcPct val="0"/>
              </a:spcAft>
              <a:buNone/>
            </a:pPr>
            <a:endParaRPr lang="de-DE" altLang="de-DE" sz="1700" i="1" dirty="0">
              <a:solidFill>
                <a:srgbClr val="008080"/>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Vieles, was wir bei den Gründen finden, lässt sich auch bei den Folgen wiederfinden. Hier schließt sich ein Teufelskreis, aus dem sich eine Sucht entwickeln kann. Das ist ein schleichender Prozess und passiert nicht von heute auf morgen.</a:t>
            </a:r>
          </a:p>
          <a:p>
            <a:pPr marL="0" indent="0" eaLnBrk="0" fontAlgn="base" hangingPunct="0">
              <a:spcBef>
                <a:spcPct val="0"/>
              </a:spcBef>
              <a:spcAft>
                <a:spcPct val="0"/>
              </a:spcAft>
              <a:buNone/>
            </a:pPr>
            <a:endParaRPr lang="de-DE" altLang="de-DE" sz="1700" i="1" dirty="0">
              <a:solidFill>
                <a:srgbClr val="008080"/>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Beispiel: Wenn ich Ärger und Stress in der Ausbildung habe, habe ich einen Grund zu trinken. Wenn ich Alkohol trinke, bekomme ich Stress in der Ausbildung. Dann habe ich ja einen Grund zu trinken.</a:t>
            </a:r>
          </a:p>
          <a:p>
            <a:pPr marL="0" indent="0" eaLnBrk="0" fontAlgn="base" hangingPunct="0">
              <a:spcBef>
                <a:spcPct val="0"/>
              </a:spcBef>
              <a:spcAft>
                <a:spcPct val="0"/>
              </a:spcAft>
              <a:buNone/>
            </a:pPr>
            <a:endParaRPr lang="de-DE" sz="1700" dirty="0">
              <a:solidFill>
                <a:srgbClr val="008080"/>
              </a:solidFill>
            </a:endParaRPr>
          </a:p>
          <a:p>
            <a:pPr mar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An diesem Punkt ist es hilfreich zu prüfen, ob ich den Gründen für den Konsum mit anderen Verhaltensweisen begegnen kann. Was gibt mir noch Entspannung? Was kann ich sonst bei Ärger, Stress und Langeweile tun?“</a:t>
            </a:r>
          </a:p>
          <a:p>
            <a:pPr marL="0" lvl="0" indent="0" eaLnBrk="0" fontAlgn="base" hangingPunct="0">
              <a:spcBef>
                <a:spcPct val="0"/>
              </a:spcBef>
              <a:spcAft>
                <a:spcPct val="0"/>
              </a:spcAft>
              <a:buNone/>
            </a:pPr>
            <a:endParaRPr lang="de-DE" altLang="de-DE"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endParaRPr lang="de-DE" altLang="de-DE"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endParaRPr lang="de-DE" altLang="de-DE"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FontTx/>
              <a:buChar char="•"/>
            </a:pPr>
            <a:endParaRPr lang="de-DE" altLang="de-DE" dirty="0">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dirty="0">
              <a:latin typeface="Raleway" pitchFamily="2" charset="0"/>
              <a:cs typeface="Arial" pitchFamily="34" charset="0"/>
              <a:sym typeface="Wingdings" pitchFamily="2" charset="2"/>
            </a:endParaRPr>
          </a:p>
        </p:txBody>
      </p:sp>
    </p:spTree>
    <p:extLst>
      <p:ext uri="{BB962C8B-B14F-4D97-AF65-F5344CB8AC3E}">
        <p14:creationId xmlns:p14="http://schemas.microsoft.com/office/powerpoint/2010/main" val="353265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600" b="1" dirty="0">
                <a:solidFill>
                  <a:srgbClr val="008080"/>
                </a:solidFill>
              </a:rPr>
              <a:t>Überleitung App-Download</a:t>
            </a:r>
          </a:p>
        </p:txBody>
      </p:sp>
      <p:sp>
        <p:nvSpPr>
          <p:cNvPr id="3" name="Inhaltsplatzhalter 2"/>
          <p:cNvSpPr>
            <a:spLocks noGrp="1"/>
          </p:cNvSpPr>
          <p:nvPr>
            <p:ph idx="1"/>
          </p:nvPr>
        </p:nvSpPr>
        <p:spPr>
          <a:xfrm>
            <a:off x="457200" y="1556792"/>
            <a:ext cx="8229600" cy="4680520"/>
          </a:xfrm>
        </p:spPr>
        <p:txBody>
          <a:bodyPr>
            <a:normAutofit/>
          </a:bodyPr>
          <a:lstStyle/>
          <a:p>
            <a:pPr marL="0" lv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„Wie stark eine Gewohnheit im eigenen Leben verankert ist, wird erfahrbar, wenn wir versuchen, eine liebe Gewohnheit für eine Zeit zu unterbrechen.  </a:t>
            </a:r>
          </a:p>
          <a:p>
            <a:pPr marL="0" lvl="0" indent="0" eaLnBrk="0" fontAlgn="base" hangingPunct="0">
              <a:spcBef>
                <a:spcPct val="0"/>
              </a:spcBef>
              <a:spcAft>
                <a:spcPct val="0"/>
              </a:spcAft>
              <a:buNone/>
            </a:pPr>
            <a:endParaRPr lang="de-DE" altLang="de-DE" sz="1700" i="1" dirty="0">
              <a:solidFill>
                <a:srgbClr val="008080"/>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Oftmals meldet sich dann so eine „kleiner, innerer Schweinehund” und wir stehen mit ihm im Ringkampf. Wer ist stärker? Wer bestimmt mein Verhalten? Das kann eine echte Challenge sein!</a:t>
            </a: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r>
              <a:rPr lang="de-DE" altLang="de-DE" sz="1700" b="1" i="1" dirty="0">
                <a:solidFill>
                  <a:srgbClr val="008080"/>
                </a:solidFill>
                <a:latin typeface="Raleway" pitchFamily="2" charset="0"/>
                <a:cs typeface="Arial" pitchFamily="34" charset="0"/>
                <a:sym typeface="Wingdings" pitchFamily="2" charset="2"/>
              </a:rPr>
              <a:t>Was könnten Sie gewinnen, wenn Sie sich auf diese Challenge einlassen?“</a:t>
            </a:r>
          </a:p>
          <a:p>
            <a:pPr marL="0" lvl="0" indent="0" eaLnBrk="0" fontAlgn="base" hangingPunct="0">
              <a:spcBef>
                <a:spcPct val="0"/>
              </a:spcBef>
              <a:spcAft>
                <a:spcPct val="0"/>
              </a:spcAft>
              <a:buNone/>
            </a:pPr>
            <a:endParaRPr lang="de-DE" altLang="de-DE" sz="1700" b="1" i="1" dirty="0">
              <a:solidFill>
                <a:schemeClr val="accent1">
                  <a:lumMod val="75000"/>
                </a:schemeClr>
              </a:solidFill>
              <a:latin typeface="Raleway" pitchFamily="2" charset="0"/>
              <a:cs typeface="Arial" pitchFamily="34" charset="0"/>
              <a:sym typeface="Wingdings" pitchFamily="2" charset="2"/>
            </a:endParaRPr>
          </a:p>
          <a:p>
            <a:pPr mar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Freiheit:</a:t>
            </a:r>
            <a:r>
              <a:rPr lang="de-DE" altLang="de-DE" sz="1700" dirty="0">
                <a:latin typeface="Raleway" pitchFamily="2" charset="0"/>
                <a:cs typeface="Arial" pitchFamily="34" charset="0"/>
                <a:sym typeface="Wingdings" pitchFamily="2" charset="2"/>
              </a:rPr>
              <a:t> Je stärker eine Gewohnheit in meinem Leben verankert ist, desto unfreier macht sie mich in meinen Entscheidungen.</a:t>
            </a:r>
          </a:p>
          <a:p>
            <a:pPr marL="0" lv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Neue Erfahrungen: </a:t>
            </a:r>
            <a:r>
              <a:rPr lang="de-DE" altLang="de-DE" sz="1700" dirty="0">
                <a:latin typeface="Raleway" pitchFamily="2" charset="0"/>
                <a:cs typeface="Arial" pitchFamily="34" charset="0"/>
                <a:sym typeface="Wingdings" pitchFamily="2" charset="2"/>
              </a:rPr>
              <a:t>Wenn ich alte Gewohnheiten weglasse oder reduziere, habe ich die Möglichkeit, neue Dinge auszuprobieren.</a:t>
            </a:r>
          </a:p>
          <a:p>
            <a:pPr marL="0" lv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Neue Erkenntnisse: </a:t>
            </a:r>
            <a:r>
              <a:rPr lang="de-DE" altLang="de-DE" sz="1700" dirty="0">
                <a:latin typeface="Raleway" pitchFamily="2" charset="0"/>
                <a:cs typeface="Arial" pitchFamily="34" charset="0"/>
                <a:sym typeface="Wingdings" pitchFamily="2" charset="2"/>
              </a:rPr>
              <a:t>Sie lernen sich und Ihre Gewohnheiten besser kennen.</a:t>
            </a:r>
          </a:p>
          <a:p>
            <a:pPr marL="0" lv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Genuss: </a:t>
            </a:r>
            <a:r>
              <a:rPr lang="de-DE" altLang="de-DE" sz="1700" dirty="0">
                <a:latin typeface="Raleway" pitchFamily="2" charset="0"/>
                <a:cs typeface="Arial" pitchFamily="34" charset="0"/>
                <a:sym typeface="Wingdings" pitchFamily="2" charset="2"/>
              </a:rPr>
              <a:t>Wenn ich eine Gewohnheit eine Zeit weglasse, erhöht sich hinterher der Genuss.</a:t>
            </a:r>
          </a:p>
          <a:p>
            <a:endParaRPr lang="de-DE" dirty="0"/>
          </a:p>
        </p:txBody>
      </p:sp>
    </p:spTree>
    <p:extLst>
      <p:ext uri="{BB962C8B-B14F-4D97-AF65-F5344CB8AC3E}">
        <p14:creationId xmlns:p14="http://schemas.microsoft.com/office/powerpoint/2010/main" val="380036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792088"/>
          </a:xfrm>
        </p:spPr>
        <p:txBody>
          <a:bodyPr>
            <a:noAutofit/>
          </a:bodyPr>
          <a:lstStyle/>
          <a:p>
            <a:pPr algn="l"/>
            <a:r>
              <a:rPr lang="de-DE" sz="3600" b="1" dirty="0">
                <a:solidFill>
                  <a:srgbClr val="008080"/>
                </a:solidFill>
                <a:latin typeface="Raleway"/>
              </a:rPr>
              <a:t>Sie möchten </a:t>
            </a:r>
            <a:r>
              <a:rPr lang="de-DE" sz="3600" b="1" dirty="0" err="1">
                <a:solidFill>
                  <a:srgbClr val="008080"/>
                </a:solidFill>
                <a:latin typeface="Raleway"/>
              </a:rPr>
              <a:t>MZo</a:t>
            </a:r>
            <a:r>
              <a:rPr lang="de-DE" sz="3600" b="1" dirty="0">
                <a:solidFill>
                  <a:srgbClr val="008080"/>
                </a:solidFill>
                <a:latin typeface="Raleway"/>
              </a:rPr>
              <a:t> in Ihrer Klasse durchführen?</a:t>
            </a:r>
            <a:br>
              <a:rPr lang="de-DE" sz="4000" b="1" dirty="0">
                <a:solidFill>
                  <a:schemeClr val="accent1">
                    <a:lumMod val="75000"/>
                  </a:schemeClr>
                </a:solidFill>
                <a:latin typeface="Raleway"/>
              </a:rPr>
            </a:br>
            <a:endParaRPr lang="de-DE" sz="4000" b="1" dirty="0">
              <a:solidFill>
                <a:schemeClr val="accent1">
                  <a:lumMod val="75000"/>
                </a:schemeClr>
              </a:solidFill>
              <a:latin typeface="Raleway"/>
            </a:endParaRPr>
          </a:p>
        </p:txBody>
      </p:sp>
      <p:sp>
        <p:nvSpPr>
          <p:cNvPr id="3" name="Inhaltsplatzhalter 2"/>
          <p:cNvSpPr>
            <a:spLocks noGrp="1"/>
          </p:cNvSpPr>
          <p:nvPr>
            <p:ph idx="1"/>
          </p:nvPr>
        </p:nvSpPr>
        <p:spPr>
          <a:xfrm>
            <a:off x="457200" y="1988840"/>
            <a:ext cx="8229600" cy="4320480"/>
          </a:xfrm>
        </p:spPr>
        <p:txBody>
          <a:bodyPr>
            <a:normAutofit fontScale="92500" lnSpcReduction="10000"/>
          </a:bodyPr>
          <a:lstStyle/>
          <a:p>
            <a:r>
              <a:rPr lang="de-DE" sz="2800" dirty="0">
                <a:latin typeface="Raleway" pitchFamily="2" charset="0"/>
              </a:rPr>
              <a:t>Zur Projekteinführung stellen wir Ihnen zwei Methoden vor.</a:t>
            </a:r>
          </a:p>
          <a:p>
            <a:endParaRPr lang="de-DE" sz="2800" dirty="0">
              <a:latin typeface="Raleway" pitchFamily="2" charset="0"/>
            </a:endParaRPr>
          </a:p>
          <a:p>
            <a:r>
              <a:rPr lang="de-DE" sz="2800" dirty="0">
                <a:latin typeface="Raleway" pitchFamily="2" charset="0"/>
              </a:rPr>
              <a:t>Bitte verstehen </a:t>
            </a:r>
            <a:r>
              <a:rPr lang="de-DE" sz="2800" dirty="0">
                <a:latin typeface="Raleway"/>
              </a:rPr>
              <a:t>Sie die Übungen als Vorschlag, den Sie nach eigenen Vorstellungen verändern können.</a:t>
            </a:r>
          </a:p>
          <a:p>
            <a:endParaRPr lang="de-DE" sz="2800" dirty="0">
              <a:latin typeface="Raleway"/>
            </a:endParaRPr>
          </a:p>
          <a:p>
            <a:r>
              <a:rPr lang="de-DE" sz="2800" dirty="0">
                <a:latin typeface="Raleway"/>
              </a:rPr>
              <a:t>Dauer insgesamt: ca. 45 Minuten</a:t>
            </a:r>
          </a:p>
          <a:p>
            <a:endParaRPr lang="de-DE" sz="2800" dirty="0">
              <a:latin typeface="Raleway"/>
            </a:endParaRPr>
          </a:p>
          <a:p>
            <a:r>
              <a:rPr lang="de-DE" sz="2800" dirty="0">
                <a:solidFill>
                  <a:srgbClr val="FF0000"/>
                </a:solidFill>
                <a:latin typeface="Raleway"/>
              </a:rPr>
              <a:t>Viel Spaß!</a:t>
            </a:r>
          </a:p>
        </p:txBody>
      </p:sp>
    </p:spTree>
    <p:extLst>
      <p:ext uri="{BB962C8B-B14F-4D97-AF65-F5344CB8AC3E}">
        <p14:creationId xmlns:p14="http://schemas.microsoft.com/office/powerpoint/2010/main" val="178436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600" b="1" dirty="0">
                <a:solidFill>
                  <a:srgbClr val="008080"/>
                </a:solidFill>
              </a:rPr>
              <a:t>Download der </a:t>
            </a:r>
            <a:r>
              <a:rPr lang="de-DE" sz="3600" b="1" dirty="0" err="1">
                <a:solidFill>
                  <a:srgbClr val="008080"/>
                </a:solidFill>
              </a:rPr>
              <a:t>MZo</a:t>
            </a:r>
            <a:r>
              <a:rPr lang="de-DE" sz="3600" b="1" dirty="0">
                <a:solidFill>
                  <a:srgbClr val="008080"/>
                </a:solidFill>
              </a:rPr>
              <a:t>-App</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628800"/>
            <a:ext cx="2090192"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Grafik 4">
            <a:extLst>
              <a:ext uri="{FF2B5EF4-FFF2-40B4-BE49-F238E27FC236}">
                <a16:creationId xmlns:a16="http://schemas.microsoft.com/office/drawing/2014/main" id="{7B353174-AEBB-46FD-AA78-5675524DB9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6415" y="1628800"/>
            <a:ext cx="2090192" cy="2090192"/>
          </a:xfrm>
          <a:prstGeom prst="rect">
            <a:avLst/>
          </a:prstGeom>
        </p:spPr>
      </p:pic>
      <p:sp>
        <p:nvSpPr>
          <p:cNvPr id="6" name="Textfeld 5">
            <a:extLst>
              <a:ext uri="{FF2B5EF4-FFF2-40B4-BE49-F238E27FC236}">
                <a16:creationId xmlns:a16="http://schemas.microsoft.com/office/drawing/2014/main" id="{8900A2C8-1930-4EFE-81FF-F6F09042038F}"/>
              </a:ext>
            </a:extLst>
          </p:cNvPr>
          <p:cNvSpPr txBox="1"/>
          <p:nvPr/>
        </p:nvSpPr>
        <p:spPr>
          <a:xfrm>
            <a:off x="5445387" y="3930154"/>
            <a:ext cx="2232248" cy="338554"/>
          </a:xfrm>
          <a:prstGeom prst="rect">
            <a:avLst/>
          </a:prstGeom>
          <a:noFill/>
        </p:spPr>
        <p:txBody>
          <a:bodyPr wrap="square" rtlCol="0">
            <a:spAutoFit/>
          </a:bodyPr>
          <a:lstStyle/>
          <a:p>
            <a:r>
              <a:rPr lang="de-DE" sz="1600" dirty="0"/>
              <a:t>ab iOS 13.0 / Android 10</a:t>
            </a:r>
          </a:p>
        </p:txBody>
      </p:sp>
    </p:spTree>
    <p:extLst>
      <p:ext uri="{BB962C8B-B14F-4D97-AF65-F5344CB8AC3E}">
        <p14:creationId xmlns:p14="http://schemas.microsoft.com/office/powerpoint/2010/main" val="1527676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4" name="Grafik 3">
            <a:extLst>
              <a:ext uri="{FF2B5EF4-FFF2-40B4-BE49-F238E27FC236}">
                <a16:creationId xmlns:a16="http://schemas.microsoft.com/office/drawing/2014/main" id="{2151A4BA-8C8A-447D-89F6-061481351E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2401302"/>
            <a:ext cx="1728192" cy="739666"/>
          </a:xfrm>
          <a:prstGeom prst="rect">
            <a:avLst/>
          </a:prstGeom>
        </p:spPr>
      </p:pic>
      <p:pic>
        <p:nvPicPr>
          <p:cNvPr id="5" name="Picture 2" descr="R:\MeineZeitOhne\Projektmanagement\Interventionsmaterial\Webseite\Logos_Webseite_MZo\UKE_DZSKJ.jpg">
            <a:extLst>
              <a:ext uri="{FF2B5EF4-FFF2-40B4-BE49-F238E27FC236}">
                <a16:creationId xmlns:a16="http://schemas.microsoft.com/office/drawing/2014/main" id="{2D1E68CD-FE25-4D4B-9D28-DC88DEFD4FD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49878" y="2451402"/>
            <a:ext cx="2634290" cy="65879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R:\MeineZeitOhne\Projektmanagement\Interventionsmaterial\Webseite\Logos_Webseite_MZo\ift-nord_logo.png">
            <a:extLst>
              <a:ext uri="{FF2B5EF4-FFF2-40B4-BE49-F238E27FC236}">
                <a16:creationId xmlns:a16="http://schemas.microsoft.com/office/drawing/2014/main" id="{34C31EEE-C3FD-4B47-B8BC-718C784882E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2484912"/>
            <a:ext cx="2114043" cy="532488"/>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8">
            <a:extLst>
              <a:ext uri="{FF2B5EF4-FFF2-40B4-BE49-F238E27FC236}">
                <a16:creationId xmlns:a16="http://schemas.microsoft.com/office/drawing/2014/main" id="{FF039C70-65C4-4D9C-AF4D-ED81169C5A5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4286" y="4005064"/>
            <a:ext cx="2602992" cy="2157984"/>
          </a:xfrm>
          <a:prstGeom prst="rect">
            <a:avLst/>
          </a:prstGeom>
        </p:spPr>
      </p:pic>
      <p:pic>
        <p:nvPicPr>
          <p:cNvPr id="11" name="Grafik 10">
            <a:extLst>
              <a:ext uri="{FF2B5EF4-FFF2-40B4-BE49-F238E27FC236}">
                <a16:creationId xmlns:a16="http://schemas.microsoft.com/office/drawing/2014/main" id="{229BC522-43CB-4394-BE46-2BBC09C36DC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16016" y="4581128"/>
            <a:ext cx="2987824" cy="1151638"/>
          </a:xfrm>
          <a:prstGeom prst="rect">
            <a:avLst/>
          </a:prstGeom>
        </p:spPr>
      </p:pic>
    </p:spTree>
    <p:extLst>
      <p:ext uri="{BB962C8B-B14F-4D97-AF65-F5344CB8AC3E}">
        <p14:creationId xmlns:p14="http://schemas.microsoft.com/office/powerpoint/2010/main" val="117076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88640"/>
            <a:ext cx="7869560" cy="1143000"/>
          </a:xfrm>
        </p:spPr>
        <p:txBody>
          <a:bodyPr>
            <a:normAutofit/>
          </a:bodyPr>
          <a:lstStyle/>
          <a:p>
            <a:pPr algn="l"/>
            <a:r>
              <a:rPr lang="en-US" sz="3600" b="1" dirty="0" err="1">
                <a:solidFill>
                  <a:srgbClr val="008080"/>
                </a:solidFill>
                <a:latin typeface="Raleway"/>
              </a:rPr>
              <a:t>Soziometrie</a:t>
            </a:r>
            <a:r>
              <a:rPr lang="en-US" sz="3600" b="1" dirty="0">
                <a:solidFill>
                  <a:srgbClr val="008080"/>
                </a:solidFill>
                <a:latin typeface="Raleway"/>
              </a:rPr>
              <a:t> (ca. 10 </a:t>
            </a:r>
            <a:r>
              <a:rPr lang="en-US" sz="3600" b="1" dirty="0" err="1">
                <a:solidFill>
                  <a:srgbClr val="008080"/>
                </a:solidFill>
                <a:latin typeface="Raleway"/>
              </a:rPr>
              <a:t>Minuten</a:t>
            </a:r>
            <a:r>
              <a:rPr lang="en-US" sz="3600" b="1" dirty="0">
                <a:solidFill>
                  <a:srgbClr val="008080"/>
                </a:solidFill>
                <a:latin typeface="Raleway"/>
              </a:rPr>
              <a:t>)</a:t>
            </a:r>
            <a:endParaRPr lang="de-DE" sz="3600" dirty="0">
              <a:solidFill>
                <a:srgbClr val="008080"/>
              </a:solidFill>
              <a:latin typeface="Raleway"/>
            </a:endParaRPr>
          </a:p>
        </p:txBody>
      </p:sp>
      <p:sp>
        <p:nvSpPr>
          <p:cNvPr id="3" name="Inhaltsplatzhalter 2"/>
          <p:cNvSpPr>
            <a:spLocks noGrp="1"/>
          </p:cNvSpPr>
          <p:nvPr>
            <p:ph idx="1"/>
          </p:nvPr>
        </p:nvSpPr>
        <p:spPr>
          <a:xfrm>
            <a:off x="457200" y="1556792"/>
            <a:ext cx="8291264" cy="4752528"/>
          </a:xfrm>
        </p:spPr>
        <p:txBody>
          <a:bodyPr>
            <a:normAutofit fontScale="25000" lnSpcReduction="20000"/>
          </a:bodyPr>
          <a:lstStyle/>
          <a:p>
            <a:pPr>
              <a:lnSpc>
                <a:spcPct val="170000"/>
              </a:lnSpc>
            </a:pPr>
            <a:r>
              <a:rPr lang="de-DE" sz="6800" dirty="0">
                <a:latin typeface="Raleway"/>
              </a:rPr>
              <a:t>Soziometrische Aufstellungen bieten die Möglichkeit, auf lebendige Art in ein Thema einzusteigen. Zudem wird sichtbar, welche Bedeutung ein Thema für die Gruppe besitzt. </a:t>
            </a:r>
          </a:p>
          <a:p>
            <a:pPr>
              <a:lnSpc>
                <a:spcPct val="170000"/>
              </a:lnSpc>
            </a:pPr>
            <a:r>
              <a:rPr lang="de-DE" sz="6800" dirty="0">
                <a:latin typeface="Raleway"/>
              </a:rPr>
              <a:t>Bei einer soziometrischen Aufstellung legen Sie bestimmte Kriterien fest, nach denen sich die Schüler*innen selbststeuernd im Raum aufstellen. </a:t>
            </a:r>
          </a:p>
          <a:p>
            <a:pPr>
              <a:lnSpc>
                <a:spcPct val="170000"/>
              </a:lnSpc>
            </a:pPr>
            <a:r>
              <a:rPr lang="de-DE" sz="6800" dirty="0">
                <a:latin typeface="Raleway"/>
              </a:rPr>
              <a:t>Die Schüler*innen können sich je nach Aufgabenstellung </a:t>
            </a:r>
          </a:p>
          <a:p>
            <a:pPr lvl="1">
              <a:lnSpc>
                <a:spcPct val="170000"/>
              </a:lnSpc>
            </a:pPr>
            <a:r>
              <a:rPr lang="de-DE" sz="6800" dirty="0">
                <a:latin typeface="Raleway"/>
              </a:rPr>
              <a:t>linear aufstellen (z. B. alphabetisch nach Vornamen), </a:t>
            </a:r>
          </a:p>
          <a:p>
            <a:pPr lvl="1">
              <a:lnSpc>
                <a:spcPct val="170000"/>
              </a:lnSpc>
            </a:pPr>
            <a:r>
              <a:rPr lang="de-DE" sz="6800" dirty="0">
                <a:latin typeface="Raleway"/>
              </a:rPr>
              <a:t>gruppiert (z. B. bei Ja-/Nein-Fragen),</a:t>
            </a:r>
          </a:p>
          <a:p>
            <a:pPr lvl="1">
              <a:lnSpc>
                <a:spcPct val="170000"/>
              </a:lnSpc>
            </a:pPr>
            <a:r>
              <a:rPr lang="de-DE" sz="6800" dirty="0">
                <a:latin typeface="Raleway"/>
              </a:rPr>
              <a:t>in Atome (z. B. nach unterschiedlichen Hobbys) oder </a:t>
            </a:r>
          </a:p>
          <a:p>
            <a:pPr lvl="1">
              <a:lnSpc>
                <a:spcPct val="170000"/>
              </a:lnSpc>
            </a:pPr>
            <a:r>
              <a:rPr lang="de-DE" sz="6800" dirty="0">
                <a:latin typeface="Raleway"/>
              </a:rPr>
              <a:t>über den ganzen Raum verteilt (z. B. bei Fragen nach der Herkunft).</a:t>
            </a:r>
          </a:p>
          <a:p>
            <a:endParaRPr lang="de-DE" sz="6800" dirty="0">
              <a:latin typeface="Raleway"/>
            </a:endParaRPr>
          </a:p>
          <a:p>
            <a:endParaRPr lang="de-DE" dirty="0"/>
          </a:p>
        </p:txBody>
      </p:sp>
    </p:spTree>
    <p:extLst>
      <p:ext uri="{BB962C8B-B14F-4D97-AF65-F5344CB8AC3E}">
        <p14:creationId xmlns:p14="http://schemas.microsoft.com/office/powerpoint/2010/main" val="116404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9"/>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9"/>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9"/>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9"/>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br>
              <a:rPr lang="en-US" sz="4000" b="1" dirty="0">
                <a:solidFill>
                  <a:srgbClr val="008080"/>
                </a:solidFill>
                <a:latin typeface="Raleway"/>
              </a:rPr>
            </a:br>
            <a:br>
              <a:rPr lang="en-US" b="1" dirty="0">
                <a:solidFill>
                  <a:srgbClr val="008080"/>
                </a:solidFill>
                <a:latin typeface="Raleway"/>
              </a:rPr>
            </a:br>
            <a:endParaRPr lang="de-DE" dirty="0">
              <a:solidFill>
                <a:srgbClr val="008080"/>
              </a:solidFill>
            </a:endParaRPr>
          </a:p>
        </p:txBody>
      </p:sp>
      <p:sp>
        <p:nvSpPr>
          <p:cNvPr id="3" name="Inhaltsplatzhalter 2"/>
          <p:cNvSpPr>
            <a:spLocks noGrp="1"/>
          </p:cNvSpPr>
          <p:nvPr>
            <p:ph idx="1"/>
          </p:nvPr>
        </p:nvSpPr>
        <p:spPr>
          <a:xfrm>
            <a:off x="457200" y="1196752"/>
            <a:ext cx="8229600" cy="4929411"/>
          </a:xfrm>
        </p:spPr>
        <p:txBody>
          <a:bodyPr>
            <a:normAutofit/>
          </a:bodyPr>
          <a:lstStyle/>
          <a:p>
            <a:pPr marL="0" indent="0" eaLnBrk="0" fontAlgn="base" hangingPunct="0">
              <a:lnSpc>
                <a:spcPct val="150000"/>
              </a:lnSpc>
              <a:spcBef>
                <a:spcPct val="0"/>
              </a:spcBef>
              <a:spcAft>
                <a:spcPct val="0"/>
              </a:spcAft>
              <a:buNone/>
            </a:pPr>
            <a:r>
              <a:rPr lang="de-DE" sz="1700" b="1" dirty="0">
                <a:latin typeface="Raleway" pitchFamily="2" charset="0"/>
                <a:cs typeface="Arial" pitchFamily="34" charset="0"/>
              </a:rPr>
              <a:t>Hintergrund: </a:t>
            </a:r>
            <a:r>
              <a:rPr lang="de-DE" sz="1700" dirty="0">
                <a:latin typeface="Raleway"/>
              </a:rPr>
              <a:t>Während die ersten drei Aufstellungen der Auflockerung dienen, leiten die letzten drei Runden das Thema „Gewohnheiten“ ein. </a:t>
            </a: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indent="0" eaLnBrk="0" fontAlgn="base" hangingPunct="0">
              <a:lnSpc>
                <a:spcPct val="150000"/>
              </a:lnSpc>
              <a:spcBef>
                <a:spcPct val="0"/>
              </a:spcBef>
              <a:spcAft>
                <a:spcPct val="0"/>
              </a:spcAft>
              <a:buNone/>
            </a:pPr>
            <a:r>
              <a:rPr lang="de-DE" altLang="de-DE" sz="1700" b="1" dirty="0">
                <a:latin typeface="Raleway" pitchFamily="2" charset="0"/>
                <a:ea typeface="Calibri" pitchFamily="34" charset="0"/>
                <a:cs typeface="Arial" pitchFamily="34" charset="0"/>
              </a:rPr>
              <a:t>Ziel:</a:t>
            </a:r>
            <a:r>
              <a:rPr lang="de-DE" altLang="de-DE" sz="1700" dirty="0">
                <a:latin typeface="Raleway" pitchFamily="2" charset="0"/>
                <a:ea typeface="Calibri" pitchFamily="34" charset="0"/>
                <a:cs typeface="Arial" pitchFamily="34" charset="0"/>
              </a:rPr>
              <a:t> Einstieg in das Thema Gewohnheiten, Eigenbezug bei den Schüler*innen herstellen.</a:t>
            </a:r>
            <a:endParaRPr lang="de-DE" altLang="de-DE" sz="1700" dirty="0">
              <a:latin typeface="Raleway" pitchFamily="2" charset="0"/>
              <a:cs typeface="Arial" pitchFamily="34" charset="0"/>
            </a:endParaRP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indent="0" eaLnBrk="0" fontAlgn="base" hangingPunct="0">
              <a:lnSpc>
                <a:spcPct val="150000"/>
              </a:lnSpc>
              <a:spcBef>
                <a:spcPct val="0"/>
              </a:spcBef>
              <a:spcAft>
                <a:spcPct val="0"/>
              </a:spcAft>
              <a:buNone/>
            </a:pPr>
            <a:r>
              <a:rPr lang="de-DE" altLang="de-DE" sz="1700" b="1" dirty="0">
                <a:latin typeface="Raleway" pitchFamily="2" charset="0"/>
                <a:ea typeface="Calibri" pitchFamily="34" charset="0"/>
                <a:cs typeface="Arial" pitchFamily="34" charset="0"/>
              </a:rPr>
              <a:t>Material:</a:t>
            </a:r>
            <a:r>
              <a:rPr lang="de-DE" altLang="de-DE" sz="1700" dirty="0">
                <a:latin typeface="Raleway" pitchFamily="2" charset="0"/>
                <a:ea typeface="Calibri" pitchFamily="34" charset="0"/>
                <a:cs typeface="Arial" pitchFamily="34" charset="0"/>
              </a:rPr>
              <a:t> Sie benötigen kein Material. </a:t>
            </a:r>
            <a:r>
              <a:rPr lang="de-DE" sz="1700" dirty="0">
                <a:latin typeface="Raleway"/>
              </a:rPr>
              <a:t>Für die Übung sollte freier Raum vorhanden sein, Stühle und Tische stehen am Rand.</a:t>
            </a:r>
          </a:p>
          <a:p>
            <a:pPr marL="0" lvl="0" indent="0" eaLnBrk="0" fontAlgn="base" hangingPunct="0">
              <a:lnSpc>
                <a:spcPct val="150000"/>
              </a:lnSpc>
              <a:spcBef>
                <a:spcPct val="0"/>
              </a:spcBef>
              <a:spcAft>
                <a:spcPct val="0"/>
              </a:spcAft>
              <a:buNone/>
            </a:pPr>
            <a:endParaRPr lang="de-DE" altLang="de-DE" sz="2100" dirty="0">
              <a:latin typeface="Raleway" pitchFamily="2" charset="0"/>
              <a:cs typeface="Arial" pitchFamily="34" charset="0"/>
            </a:endParaRPr>
          </a:p>
        </p:txBody>
      </p:sp>
    </p:spTree>
    <p:extLst>
      <p:ext uri="{BB962C8B-B14F-4D97-AF65-F5344CB8AC3E}">
        <p14:creationId xmlns:p14="http://schemas.microsoft.com/office/powerpoint/2010/main" val="246070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864096"/>
          </a:xfrm>
        </p:spPr>
        <p:txBody>
          <a:bodyPr>
            <a:noAutofit/>
          </a:bodyPr>
          <a:lstStyle/>
          <a:p>
            <a:pPr lvl="0" algn="l"/>
            <a:r>
              <a:rPr lang="de-DE" sz="1700" b="1" dirty="0">
                <a:solidFill>
                  <a:srgbClr val="008080"/>
                </a:solidFill>
                <a:latin typeface="Raleway"/>
              </a:rPr>
              <a:t>Anleitung:</a:t>
            </a:r>
            <a:br>
              <a:rPr lang="de-DE" sz="1700" b="1" dirty="0">
                <a:solidFill>
                  <a:srgbClr val="008080"/>
                </a:solidFill>
                <a:latin typeface="Raleway"/>
              </a:rPr>
            </a:br>
            <a:r>
              <a:rPr lang="de-DE" sz="1700" i="1" dirty="0">
                <a:solidFill>
                  <a:srgbClr val="008080"/>
                </a:solidFill>
                <a:latin typeface="Raleway"/>
              </a:rPr>
              <a:t> „Unser Klassenraum stellt jetzt eine Deutschlandkarte dar. Von Nord (bspw. Flensburg) nach Süd (bspw. München), Ost (bspw. Dresden) nach West (bspw. Köln). Bitte stellen Sie sich nach Ihrem Geburtsort auf. Wenn Sie außerhalb Deutschlands geboren sind, wählen Sie die entsprechende Himmelsrichtung.“</a:t>
            </a:r>
            <a:br>
              <a:rPr lang="de-DE" sz="1700" i="1" dirty="0"/>
            </a:br>
            <a:endParaRPr lang="de-DE" sz="1700" dirty="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4282" y="440270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p:cNvSpPr/>
          <p:nvPr/>
        </p:nvSpPr>
        <p:spPr>
          <a:xfrm>
            <a:off x="1864708" y="2302072"/>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Ovale Legende 5"/>
          <p:cNvSpPr/>
          <p:nvPr/>
        </p:nvSpPr>
        <p:spPr>
          <a:xfrm>
            <a:off x="3913773" y="2873874"/>
            <a:ext cx="1207565" cy="464606"/>
          </a:xfrm>
          <a:prstGeom prst="wedgeEllipseCallout">
            <a:avLst>
              <a:gd name="adj1" fmla="val -41060"/>
              <a:gd name="adj2" fmla="val 683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Hannover</a:t>
            </a:r>
          </a:p>
        </p:txBody>
      </p:sp>
      <p:sp>
        <p:nvSpPr>
          <p:cNvPr id="12" name="Ovale Legende 11"/>
          <p:cNvSpPr/>
          <p:nvPr/>
        </p:nvSpPr>
        <p:spPr>
          <a:xfrm>
            <a:off x="4553686" y="3735878"/>
            <a:ext cx="1164289" cy="528438"/>
          </a:xfrm>
          <a:prstGeom prst="wedgeEllipseCallout">
            <a:avLst>
              <a:gd name="adj1" fmla="val -63384"/>
              <a:gd name="adj2" fmla="val 769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Augsburg</a:t>
            </a:r>
          </a:p>
        </p:txBody>
      </p:sp>
      <p:sp>
        <p:nvSpPr>
          <p:cNvPr id="16" name="Ovale Legende 15"/>
          <p:cNvSpPr/>
          <p:nvPr/>
        </p:nvSpPr>
        <p:spPr>
          <a:xfrm>
            <a:off x="4672210" y="1677130"/>
            <a:ext cx="1015019" cy="490017"/>
          </a:xfrm>
          <a:prstGeom prst="wedgeEllipseCallout">
            <a:avLst>
              <a:gd name="adj1" fmla="val -59336"/>
              <a:gd name="adj2" fmla="val 10642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Kiel</a:t>
            </a:r>
          </a:p>
        </p:txBody>
      </p:sp>
      <p:sp>
        <p:nvSpPr>
          <p:cNvPr id="17" name="Ovale Legende 16"/>
          <p:cNvSpPr/>
          <p:nvPr/>
        </p:nvSpPr>
        <p:spPr>
          <a:xfrm>
            <a:off x="5179719" y="2364689"/>
            <a:ext cx="889719" cy="452215"/>
          </a:xfrm>
          <a:prstGeom prst="wedgeEllipseCallout">
            <a:avLst>
              <a:gd name="adj1" fmla="val -93631"/>
              <a:gd name="adj2" fmla="val 72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Kiel</a:t>
            </a:r>
          </a:p>
        </p:txBody>
      </p:sp>
      <p:sp>
        <p:nvSpPr>
          <p:cNvPr id="18" name="Ovale Legende 17"/>
          <p:cNvSpPr/>
          <p:nvPr/>
        </p:nvSpPr>
        <p:spPr>
          <a:xfrm>
            <a:off x="5231238" y="3167813"/>
            <a:ext cx="1176080" cy="481470"/>
          </a:xfrm>
          <a:prstGeom prst="wedgeEllipseCallout">
            <a:avLst>
              <a:gd name="adj1" fmla="val 53529"/>
              <a:gd name="adj2" fmla="val 517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Warschau</a:t>
            </a:r>
          </a:p>
        </p:txBody>
      </p:sp>
      <p:sp>
        <p:nvSpPr>
          <p:cNvPr id="19" name="Inhaltsplatzhalter 4"/>
          <p:cNvSpPr txBox="1">
            <a:spLocks/>
          </p:cNvSpPr>
          <p:nvPr/>
        </p:nvSpPr>
        <p:spPr>
          <a:xfrm>
            <a:off x="493177" y="5177120"/>
            <a:ext cx="8229600" cy="149224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de-DE" sz="1600" dirty="0"/>
          </a:p>
          <a:p>
            <a:pPr marL="0" indent="0">
              <a:buNone/>
            </a:pPr>
            <a:r>
              <a:rPr lang="de-DE" sz="2400" dirty="0">
                <a:latin typeface="Raleway"/>
              </a:rPr>
              <a:t>Die Schüler*innen suchen sich selbststeuernd einen für sie stimmigen Platz im Raum, Sie als Leitung beteiligen sich. </a:t>
            </a:r>
          </a:p>
          <a:p>
            <a:endParaRPr lang="de-DE" sz="1100" dirty="0">
              <a:latin typeface="Raleway"/>
            </a:endParaRPr>
          </a:p>
          <a:p>
            <a:pPr marL="0" indent="0">
              <a:buNone/>
            </a:pPr>
            <a:r>
              <a:rPr lang="de-DE" sz="2400" dirty="0">
                <a:latin typeface="Raleway"/>
              </a:rPr>
              <a:t>Nachdem alle Plätze eingenommen wurden, fragen Sie kurz nach, welcher Ort gemeint ist. Achten Sie darauf, dass alle TN kurz zu Wort kommen.</a:t>
            </a:r>
          </a:p>
          <a:p>
            <a:endParaRPr lang="de-DE" dirty="0"/>
          </a:p>
          <a:p>
            <a:endParaRPr lang="de-DE" dirty="0"/>
          </a:p>
        </p:txBody>
      </p:sp>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0284" y="3649283"/>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9492" y="340333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8380" y="252884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8984" y="244045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6575" y="282202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Ovale Legende 25"/>
          <p:cNvSpPr/>
          <p:nvPr/>
        </p:nvSpPr>
        <p:spPr>
          <a:xfrm>
            <a:off x="3020271" y="2345789"/>
            <a:ext cx="1124011" cy="490017"/>
          </a:xfrm>
          <a:prstGeom prst="wedgeEllipseCallout">
            <a:avLst>
              <a:gd name="adj1" fmla="val -48826"/>
              <a:gd name="adj2" fmla="val 547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Cuxhaven</a:t>
            </a:r>
          </a:p>
        </p:txBody>
      </p:sp>
      <p:sp>
        <p:nvSpPr>
          <p:cNvPr id="8" name="Rechteck 7"/>
          <p:cNvSpPr/>
          <p:nvPr/>
        </p:nvSpPr>
        <p:spPr>
          <a:xfrm>
            <a:off x="3913773" y="1891845"/>
            <a:ext cx="1012019" cy="369332"/>
          </a:xfrm>
          <a:prstGeom prst="rect">
            <a:avLst/>
          </a:prstGeom>
        </p:spPr>
        <p:txBody>
          <a:bodyPr wrap="square">
            <a:spAutoFit/>
          </a:bodyPr>
          <a:lstStyle/>
          <a:p>
            <a:pPr lvl="0"/>
            <a:r>
              <a:rPr lang="de-DE" dirty="0">
                <a:solidFill>
                  <a:srgbClr val="00B050"/>
                </a:solidFill>
              </a:rPr>
              <a:t>Nord</a:t>
            </a:r>
          </a:p>
        </p:txBody>
      </p:sp>
      <p:sp>
        <p:nvSpPr>
          <p:cNvPr id="10" name="Rechteck 9"/>
          <p:cNvSpPr/>
          <p:nvPr/>
        </p:nvSpPr>
        <p:spPr>
          <a:xfrm>
            <a:off x="6948264" y="3366546"/>
            <a:ext cx="501099" cy="369332"/>
          </a:xfrm>
          <a:prstGeom prst="rect">
            <a:avLst/>
          </a:prstGeom>
        </p:spPr>
        <p:txBody>
          <a:bodyPr wrap="none">
            <a:spAutoFit/>
          </a:bodyPr>
          <a:lstStyle/>
          <a:p>
            <a:pPr lvl="0"/>
            <a:r>
              <a:rPr lang="de-DE" dirty="0">
                <a:solidFill>
                  <a:srgbClr val="00B050"/>
                </a:solidFill>
              </a:rPr>
              <a:t>Ost</a:t>
            </a:r>
          </a:p>
        </p:txBody>
      </p:sp>
      <p:sp>
        <p:nvSpPr>
          <p:cNvPr id="30" name="Rechteck 29"/>
          <p:cNvSpPr/>
          <p:nvPr/>
        </p:nvSpPr>
        <p:spPr>
          <a:xfrm>
            <a:off x="3999615" y="4807788"/>
            <a:ext cx="534121" cy="369332"/>
          </a:xfrm>
          <a:prstGeom prst="rect">
            <a:avLst/>
          </a:prstGeom>
        </p:spPr>
        <p:txBody>
          <a:bodyPr wrap="none">
            <a:spAutoFit/>
          </a:bodyPr>
          <a:lstStyle/>
          <a:p>
            <a:pPr lvl="0"/>
            <a:r>
              <a:rPr lang="de-DE" dirty="0">
                <a:solidFill>
                  <a:srgbClr val="00B050"/>
                </a:solidFill>
              </a:rPr>
              <a:t>Süd</a:t>
            </a:r>
          </a:p>
        </p:txBody>
      </p:sp>
      <p:sp>
        <p:nvSpPr>
          <p:cNvPr id="31" name="Rechteck 30"/>
          <p:cNvSpPr/>
          <p:nvPr/>
        </p:nvSpPr>
        <p:spPr>
          <a:xfrm>
            <a:off x="1074892" y="3326591"/>
            <a:ext cx="660950" cy="369332"/>
          </a:xfrm>
          <a:prstGeom prst="rect">
            <a:avLst/>
          </a:prstGeom>
        </p:spPr>
        <p:txBody>
          <a:bodyPr wrap="none">
            <a:spAutoFit/>
          </a:bodyPr>
          <a:lstStyle/>
          <a:p>
            <a:pPr lvl="0"/>
            <a:r>
              <a:rPr lang="de-DE" dirty="0">
                <a:solidFill>
                  <a:srgbClr val="00B050"/>
                </a:solidFill>
              </a:rPr>
              <a:t>West</a:t>
            </a:r>
          </a:p>
        </p:txBody>
      </p:sp>
    </p:spTree>
    <p:extLst>
      <p:ext uri="{BB962C8B-B14F-4D97-AF65-F5344CB8AC3E}">
        <p14:creationId xmlns:p14="http://schemas.microsoft.com/office/powerpoint/2010/main" val="118275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6" grpId="0" animBg="1"/>
      <p:bldP spid="17" grpId="0" animBg="1"/>
      <p:bldP spid="18"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1166" y="404664"/>
            <a:ext cx="8229600" cy="1368152"/>
          </a:xfrm>
        </p:spPr>
        <p:txBody>
          <a:bodyPr>
            <a:noAutofit/>
          </a:bodyPr>
          <a:lstStyle/>
          <a:p>
            <a:pPr lvl="0" algn="l"/>
            <a:r>
              <a:rPr lang="de-DE" sz="1700" dirty="0">
                <a:latin typeface="Raleway"/>
              </a:rPr>
              <a:t>Danach fragen Sie die nächsten Kriterien ab:</a:t>
            </a:r>
            <a:br>
              <a:rPr lang="de-DE" sz="1700" dirty="0">
                <a:latin typeface="Raleway"/>
              </a:rPr>
            </a:br>
            <a:br>
              <a:rPr lang="de-DE" sz="1700" dirty="0">
                <a:latin typeface="Raleway"/>
              </a:rPr>
            </a:br>
            <a:r>
              <a:rPr lang="de-DE" sz="1700" i="1" dirty="0">
                <a:solidFill>
                  <a:srgbClr val="008080"/>
                </a:solidFill>
                <a:latin typeface="Raleway"/>
              </a:rPr>
              <a:t>„Bitte stellen Sie sich nach Alter/Geburtstag sortiert in einer Reihe/einem Kreis auf.“</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2423" y="352288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e Legende 5"/>
          <p:cNvSpPr/>
          <p:nvPr/>
        </p:nvSpPr>
        <p:spPr>
          <a:xfrm>
            <a:off x="3840113" y="2458377"/>
            <a:ext cx="1328211" cy="404991"/>
          </a:xfrm>
          <a:prstGeom prst="wedgeEllipseCallout">
            <a:avLst>
              <a:gd name="adj1" fmla="val -33818"/>
              <a:gd name="adj2" fmla="val 19729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12.09.2001</a:t>
            </a:r>
          </a:p>
        </p:txBody>
      </p:sp>
      <p:sp>
        <p:nvSpPr>
          <p:cNvPr id="12" name="Ovale Legende 11"/>
          <p:cNvSpPr/>
          <p:nvPr/>
        </p:nvSpPr>
        <p:spPr>
          <a:xfrm>
            <a:off x="5622110" y="2451355"/>
            <a:ext cx="1164289" cy="528438"/>
          </a:xfrm>
          <a:prstGeom prst="wedgeEllipseCallout">
            <a:avLst>
              <a:gd name="adj1" fmla="val -42440"/>
              <a:gd name="adj2" fmla="val 14403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3.8.2002</a:t>
            </a:r>
          </a:p>
        </p:txBody>
      </p:sp>
      <p:sp>
        <p:nvSpPr>
          <p:cNvPr id="16" name="Ovale Legende 15"/>
          <p:cNvSpPr/>
          <p:nvPr/>
        </p:nvSpPr>
        <p:spPr>
          <a:xfrm>
            <a:off x="2826669" y="2775955"/>
            <a:ext cx="1254479" cy="472833"/>
          </a:xfrm>
          <a:prstGeom prst="wedgeEllipseCallout">
            <a:avLst>
              <a:gd name="adj1" fmla="val -19822"/>
              <a:gd name="adj2" fmla="val 1035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30.06.2001</a:t>
            </a:r>
          </a:p>
        </p:txBody>
      </p:sp>
      <p:sp>
        <p:nvSpPr>
          <p:cNvPr id="17" name="Ovale Legende 16"/>
          <p:cNvSpPr/>
          <p:nvPr/>
        </p:nvSpPr>
        <p:spPr>
          <a:xfrm>
            <a:off x="4652014" y="2836583"/>
            <a:ext cx="1154363" cy="452215"/>
          </a:xfrm>
          <a:prstGeom prst="wedgeEllipseCallout">
            <a:avLst>
              <a:gd name="adj1" fmla="val -29266"/>
              <a:gd name="adj2" fmla="val 88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22.3.2002</a:t>
            </a:r>
          </a:p>
        </p:txBody>
      </p:sp>
      <p:sp>
        <p:nvSpPr>
          <p:cNvPr id="18" name="Ovale Legende 17"/>
          <p:cNvSpPr/>
          <p:nvPr/>
        </p:nvSpPr>
        <p:spPr>
          <a:xfrm>
            <a:off x="6156176" y="2975475"/>
            <a:ext cx="1176080" cy="481470"/>
          </a:xfrm>
          <a:prstGeom prst="wedgeEllipseCallout">
            <a:avLst>
              <a:gd name="adj1" fmla="val -23574"/>
              <a:gd name="adj2" fmla="val 7070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4.9.2002</a:t>
            </a:r>
          </a:p>
        </p:txBody>
      </p:sp>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4254" y="352170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1754" y="352259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0113" y="352170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7222" y="352259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0645" y="352259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Ovale Legende 25"/>
          <p:cNvSpPr/>
          <p:nvPr/>
        </p:nvSpPr>
        <p:spPr>
          <a:xfrm>
            <a:off x="1912656" y="2371408"/>
            <a:ext cx="1289266" cy="490017"/>
          </a:xfrm>
          <a:prstGeom prst="wedgeEllipseCallout">
            <a:avLst>
              <a:gd name="adj1" fmla="val -17905"/>
              <a:gd name="adj2" fmla="val 1740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17.01.2001</a:t>
            </a:r>
          </a:p>
        </p:txBody>
      </p:sp>
      <p:sp>
        <p:nvSpPr>
          <p:cNvPr id="4" name="Textfeld 3"/>
          <p:cNvSpPr txBox="1"/>
          <p:nvPr/>
        </p:nvSpPr>
        <p:spPr>
          <a:xfrm>
            <a:off x="611560" y="5517232"/>
            <a:ext cx="7560840" cy="615553"/>
          </a:xfrm>
          <a:prstGeom prst="rect">
            <a:avLst/>
          </a:prstGeom>
          <a:noFill/>
        </p:spPr>
        <p:txBody>
          <a:bodyPr wrap="square" rtlCol="0">
            <a:spAutoFit/>
          </a:bodyPr>
          <a:lstStyle/>
          <a:p>
            <a:r>
              <a:rPr lang="de-DE" sz="1700" dirty="0">
                <a:latin typeface="Raleway"/>
              </a:rPr>
              <a:t>Haben die Schüler*innen sich auf eine Reihenfolge festgelegt, fragen Sie laut die Reihe ab. Vielleicht mögen Sie sich ebenfalls einreihen?</a:t>
            </a:r>
          </a:p>
        </p:txBody>
      </p:sp>
      <p:sp>
        <p:nvSpPr>
          <p:cNvPr id="19" name="Rechteck 18"/>
          <p:cNvSpPr/>
          <p:nvPr/>
        </p:nvSpPr>
        <p:spPr>
          <a:xfrm>
            <a:off x="1864708" y="2302072"/>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24149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6" grpId="0" animBg="1"/>
      <p:bldP spid="17" grpId="0" animBg="1"/>
      <p:bldP spid="18" grpId="0" animBg="1"/>
      <p:bldP spid="26"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7888" y="476672"/>
            <a:ext cx="8342584" cy="1008112"/>
          </a:xfrm>
        </p:spPr>
        <p:txBody>
          <a:bodyPr>
            <a:noAutofit/>
          </a:bodyPr>
          <a:lstStyle/>
          <a:p>
            <a:pPr lvl="0" algn="l"/>
            <a:r>
              <a:rPr lang="de-DE" sz="1700" dirty="0">
                <a:latin typeface="Raleway"/>
              </a:rPr>
              <a:t>In der nächsten Runde sollen die Schüler*innen Atome bilden, d. h. durch gegenseitigen Austausch bzw. durch lautes „in-den-Raum-rufen“ Gleichgesinnte finden.</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9313" y="3704828"/>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e Legende 5"/>
          <p:cNvSpPr/>
          <p:nvPr/>
        </p:nvSpPr>
        <p:spPr>
          <a:xfrm>
            <a:off x="2769621" y="3530110"/>
            <a:ext cx="1328211" cy="464606"/>
          </a:xfrm>
          <a:prstGeom prst="wedgeEllipseCallout">
            <a:avLst>
              <a:gd name="adj1" fmla="val -67809"/>
              <a:gd name="adj2" fmla="val 683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a:solidFill>
                  <a:srgbClr val="FF0000"/>
                </a:solidFill>
              </a:rPr>
              <a:t>WiPo</a:t>
            </a:r>
            <a:endParaRPr lang="de-DE" sz="1200" dirty="0">
              <a:solidFill>
                <a:srgbClr val="FF0000"/>
              </a:solidFill>
            </a:endParaRPr>
          </a:p>
        </p:txBody>
      </p:sp>
      <p:sp>
        <p:nvSpPr>
          <p:cNvPr id="12" name="Ovale Legende 11"/>
          <p:cNvSpPr/>
          <p:nvPr/>
        </p:nvSpPr>
        <p:spPr>
          <a:xfrm>
            <a:off x="5756444" y="2962483"/>
            <a:ext cx="1007039" cy="528438"/>
          </a:xfrm>
          <a:prstGeom prst="wedgeEllipseCallout">
            <a:avLst>
              <a:gd name="adj1" fmla="val -29904"/>
              <a:gd name="adj2" fmla="val 885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EDV</a:t>
            </a:r>
          </a:p>
        </p:txBody>
      </p:sp>
      <p:sp>
        <p:nvSpPr>
          <p:cNvPr id="16" name="Ovale Legende 15"/>
          <p:cNvSpPr/>
          <p:nvPr/>
        </p:nvSpPr>
        <p:spPr>
          <a:xfrm>
            <a:off x="2265519" y="4653136"/>
            <a:ext cx="1254479" cy="490017"/>
          </a:xfrm>
          <a:prstGeom prst="wedgeEllipseCallout">
            <a:avLst>
              <a:gd name="adj1" fmla="val -53836"/>
              <a:gd name="adj2" fmla="val -972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a:solidFill>
                  <a:srgbClr val="FF0000"/>
                </a:solidFill>
              </a:rPr>
              <a:t>WiPo</a:t>
            </a:r>
            <a:endParaRPr lang="de-DE" sz="1200" dirty="0">
              <a:solidFill>
                <a:srgbClr val="FF0000"/>
              </a:solidFill>
            </a:endParaRPr>
          </a:p>
        </p:txBody>
      </p:sp>
      <p:sp>
        <p:nvSpPr>
          <p:cNvPr id="17" name="Ovale Legende 16"/>
          <p:cNvSpPr/>
          <p:nvPr/>
        </p:nvSpPr>
        <p:spPr>
          <a:xfrm>
            <a:off x="4283968" y="2935285"/>
            <a:ext cx="1154363" cy="452215"/>
          </a:xfrm>
          <a:prstGeom prst="wedgeEllipseCallout">
            <a:avLst>
              <a:gd name="adj1" fmla="val 51927"/>
              <a:gd name="adj2" fmla="val 687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EDV</a:t>
            </a:r>
          </a:p>
        </p:txBody>
      </p:sp>
      <p:sp>
        <p:nvSpPr>
          <p:cNvPr id="18" name="Ovale Legende 17"/>
          <p:cNvSpPr/>
          <p:nvPr/>
        </p:nvSpPr>
        <p:spPr>
          <a:xfrm>
            <a:off x="5514611" y="4653136"/>
            <a:ext cx="1176080" cy="481470"/>
          </a:xfrm>
          <a:prstGeom prst="wedgeEllipseCallout">
            <a:avLst>
              <a:gd name="adj1" fmla="val -63421"/>
              <a:gd name="adj2" fmla="val -5749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nix</a:t>
            </a:r>
          </a:p>
        </p:txBody>
      </p:sp>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8811" y="447600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4611" y="349624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6884" y="4221800"/>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0306" y="405018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0870" y="380083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Ovale Legende 25"/>
          <p:cNvSpPr/>
          <p:nvPr/>
        </p:nvSpPr>
        <p:spPr>
          <a:xfrm>
            <a:off x="2071082" y="2981104"/>
            <a:ext cx="1132766" cy="360575"/>
          </a:xfrm>
          <a:prstGeom prst="wedgeEllipseCallout">
            <a:avLst>
              <a:gd name="adj1" fmla="val -34081"/>
              <a:gd name="adj2" fmla="val 1625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a:solidFill>
                  <a:srgbClr val="FF0000"/>
                </a:solidFill>
              </a:rPr>
              <a:t>WiPo</a:t>
            </a:r>
            <a:endParaRPr lang="de-DE" sz="1200" dirty="0">
              <a:solidFill>
                <a:srgbClr val="FF0000"/>
              </a:solidFill>
            </a:endParaRPr>
          </a:p>
        </p:txBody>
      </p:sp>
      <p:sp>
        <p:nvSpPr>
          <p:cNvPr id="25" name="Titel 1"/>
          <p:cNvSpPr txBox="1">
            <a:spLocks/>
          </p:cNvSpPr>
          <p:nvPr/>
        </p:nvSpPr>
        <p:spPr>
          <a:xfrm>
            <a:off x="467544" y="1412776"/>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i="1" dirty="0">
                <a:solidFill>
                  <a:srgbClr val="008080"/>
                </a:solidFill>
                <a:latin typeface="Raleway"/>
              </a:rPr>
              <a:t>„Finden Sie Mitschüler*innen, die das gleiche Lieblingsfach haben wie Sie und stellen Sie sich gemeinsam auf.“</a:t>
            </a:r>
          </a:p>
        </p:txBody>
      </p:sp>
      <p:sp>
        <p:nvSpPr>
          <p:cNvPr id="19" name="Rechteck 18"/>
          <p:cNvSpPr/>
          <p:nvPr/>
        </p:nvSpPr>
        <p:spPr>
          <a:xfrm>
            <a:off x="1864708" y="2801294"/>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184182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5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6" grpId="0" animBg="1"/>
      <p:bldP spid="17" grpId="0" animBg="1"/>
      <p:bldP spid="18" grpId="0" animBg="1"/>
      <p:bldP spid="26"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Autofit/>
          </a:bodyPr>
          <a:lstStyle/>
          <a:p>
            <a:pPr lvl="0" algn="l"/>
            <a:r>
              <a:rPr lang="de-DE" sz="1700" dirty="0">
                <a:latin typeface="Raleway"/>
              </a:rPr>
              <a:t>Jetzt wird der Klassenraum mit gedachten Linien in drei Felder geteilt. Die Felder bedeuten: wichtig – teils-teils/ambivalent – unwichtig.</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2284" y="3397524"/>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376587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2389" y="366986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6869" y="3265574"/>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17114" y="301581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2014" y="2919808"/>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843260" y="3308865"/>
            <a:ext cx="1016304" cy="369332"/>
          </a:xfrm>
          <a:prstGeom prst="rect">
            <a:avLst/>
          </a:prstGeom>
          <a:noFill/>
        </p:spPr>
        <p:txBody>
          <a:bodyPr wrap="square" rtlCol="0">
            <a:spAutoFit/>
          </a:bodyPr>
          <a:lstStyle/>
          <a:p>
            <a:r>
              <a:rPr lang="de-DE" dirty="0">
                <a:solidFill>
                  <a:srgbClr val="00B050"/>
                </a:solidFill>
              </a:rPr>
              <a:t>wichtig</a:t>
            </a:r>
          </a:p>
        </p:txBody>
      </p:sp>
      <p:sp>
        <p:nvSpPr>
          <p:cNvPr id="19" name="Textfeld 18"/>
          <p:cNvSpPr txBox="1"/>
          <p:nvPr/>
        </p:nvSpPr>
        <p:spPr>
          <a:xfrm>
            <a:off x="3318148" y="4941168"/>
            <a:ext cx="2448272" cy="369332"/>
          </a:xfrm>
          <a:prstGeom prst="rect">
            <a:avLst/>
          </a:prstGeom>
          <a:noFill/>
        </p:spPr>
        <p:txBody>
          <a:bodyPr wrap="square" rtlCol="0">
            <a:spAutoFit/>
          </a:bodyPr>
          <a:lstStyle/>
          <a:p>
            <a:r>
              <a:rPr lang="de-DE" dirty="0">
                <a:solidFill>
                  <a:srgbClr val="00B050"/>
                </a:solidFill>
              </a:rPr>
              <a:t>  teils-teils/ambivalent</a:t>
            </a:r>
          </a:p>
        </p:txBody>
      </p:sp>
      <p:sp>
        <p:nvSpPr>
          <p:cNvPr id="25" name="Textfeld 24"/>
          <p:cNvSpPr txBox="1"/>
          <p:nvPr/>
        </p:nvSpPr>
        <p:spPr>
          <a:xfrm>
            <a:off x="7002328" y="3275888"/>
            <a:ext cx="1512168" cy="369332"/>
          </a:xfrm>
          <a:prstGeom prst="rect">
            <a:avLst/>
          </a:prstGeom>
          <a:noFill/>
        </p:spPr>
        <p:txBody>
          <a:bodyPr wrap="square" rtlCol="0">
            <a:spAutoFit/>
          </a:bodyPr>
          <a:lstStyle/>
          <a:p>
            <a:r>
              <a:rPr lang="de-DE" dirty="0">
                <a:solidFill>
                  <a:srgbClr val="00B050"/>
                </a:solidFill>
              </a:rPr>
              <a:t>unwichtig</a:t>
            </a:r>
          </a:p>
        </p:txBody>
      </p:sp>
      <p:sp>
        <p:nvSpPr>
          <p:cNvPr id="27" name="Titel 1"/>
          <p:cNvSpPr txBox="1">
            <a:spLocks/>
          </p:cNvSpPr>
          <p:nvPr/>
        </p:nvSpPr>
        <p:spPr>
          <a:xfrm>
            <a:off x="521381" y="1196752"/>
            <a:ext cx="8382000" cy="7825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i="1" dirty="0">
                <a:solidFill>
                  <a:srgbClr val="008080"/>
                </a:solidFill>
                <a:latin typeface="Raleway"/>
              </a:rPr>
              <a:t>„Welche Aussage trifft auf Sie zu? ,Frei zu sein‘ ist mir wichtig – teils-teils/ambivalent – unwichtig. Bitte stellen Sie sich entsprechend im Raum auf.“</a:t>
            </a:r>
          </a:p>
        </p:txBody>
      </p:sp>
      <p:cxnSp>
        <p:nvCxnSpPr>
          <p:cNvPr id="7" name="Gerade Verbindung 6"/>
          <p:cNvCxnSpPr/>
          <p:nvPr/>
        </p:nvCxnSpPr>
        <p:spPr>
          <a:xfrm>
            <a:off x="3563888" y="2348880"/>
            <a:ext cx="0" cy="249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a:off x="5364088" y="2341177"/>
            <a:ext cx="0" cy="2505983"/>
          </a:xfrm>
          <a:prstGeom prst="line">
            <a:avLst/>
          </a:prstGeom>
        </p:spPr>
        <p:style>
          <a:lnRef idx="1">
            <a:schemeClr val="accent1"/>
          </a:lnRef>
          <a:fillRef idx="0">
            <a:schemeClr val="accent1"/>
          </a:fillRef>
          <a:effectRef idx="0">
            <a:schemeClr val="accent1"/>
          </a:effectRef>
          <a:fontRef idx="minor">
            <a:schemeClr val="tx1"/>
          </a:fontRef>
        </p:style>
      </p:cxnSp>
      <p:sp>
        <p:nvSpPr>
          <p:cNvPr id="29" name="Titel 1"/>
          <p:cNvSpPr txBox="1">
            <a:spLocks/>
          </p:cNvSpPr>
          <p:nvPr/>
        </p:nvSpPr>
        <p:spPr>
          <a:xfrm>
            <a:off x="571328" y="5517233"/>
            <a:ext cx="8372425" cy="9361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dirty="0">
                <a:latin typeface="Raleway"/>
              </a:rPr>
              <a:t>Sind alle Plätze eingenommen, lassen Sie sich eine kurze Rückmeldung geben, warum der Platz gewählt wurde.</a:t>
            </a:r>
          </a:p>
        </p:txBody>
      </p:sp>
      <p:sp>
        <p:nvSpPr>
          <p:cNvPr id="11" name="Ovale Legende 10"/>
          <p:cNvSpPr/>
          <p:nvPr/>
        </p:nvSpPr>
        <p:spPr>
          <a:xfrm>
            <a:off x="5436096" y="2502905"/>
            <a:ext cx="1580748" cy="833805"/>
          </a:xfrm>
          <a:prstGeom prst="wedgeEllipseCallout">
            <a:avLst>
              <a:gd name="adj1" fmla="val 16986"/>
              <a:gd name="adj2" fmla="val 926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„Ich stehe bei unwichtig, weil …“</a:t>
            </a:r>
          </a:p>
        </p:txBody>
      </p:sp>
      <p:sp>
        <p:nvSpPr>
          <p:cNvPr id="18" name="Rechteck 17"/>
          <p:cNvSpPr/>
          <p:nvPr/>
        </p:nvSpPr>
        <p:spPr>
          <a:xfrm>
            <a:off x="1859564" y="2348880"/>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92433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5688" y="354578"/>
            <a:ext cx="8229600" cy="1143000"/>
          </a:xfrm>
        </p:spPr>
        <p:txBody>
          <a:bodyPr>
            <a:noAutofit/>
          </a:bodyPr>
          <a:lstStyle/>
          <a:p>
            <a:pPr algn="l"/>
            <a:r>
              <a:rPr lang="de-DE" sz="1700" dirty="0">
                <a:latin typeface="Raleway"/>
              </a:rPr>
              <a:t>In der fünften Runde gibt es wieder drei Kategorien, diesmal mit den Bereichen positiv – teils-teils/neutral – negativ.</a:t>
            </a:r>
            <a:br>
              <a:rPr lang="de-DE" sz="1700" dirty="0">
                <a:latin typeface="Raleway"/>
              </a:rPr>
            </a:br>
            <a:endParaRPr lang="de-DE" sz="1700" dirty="0">
              <a:latin typeface="Raleway"/>
            </a:endParaRP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886" y="461322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7801" y="390905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1967" y="360319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0087" y="350719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3869" y="499670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8596" y="376650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1043608" y="4049825"/>
            <a:ext cx="1024600" cy="369332"/>
          </a:xfrm>
          <a:prstGeom prst="rect">
            <a:avLst/>
          </a:prstGeom>
          <a:noFill/>
        </p:spPr>
        <p:txBody>
          <a:bodyPr wrap="square" rtlCol="0">
            <a:spAutoFit/>
          </a:bodyPr>
          <a:lstStyle/>
          <a:p>
            <a:r>
              <a:rPr lang="de-DE" dirty="0">
                <a:solidFill>
                  <a:srgbClr val="00B050"/>
                </a:solidFill>
              </a:rPr>
              <a:t>positiv</a:t>
            </a:r>
          </a:p>
        </p:txBody>
      </p:sp>
      <p:sp>
        <p:nvSpPr>
          <p:cNvPr id="19" name="Textfeld 18"/>
          <p:cNvSpPr txBox="1"/>
          <p:nvPr/>
        </p:nvSpPr>
        <p:spPr>
          <a:xfrm>
            <a:off x="3453848" y="2492896"/>
            <a:ext cx="1949868" cy="369332"/>
          </a:xfrm>
          <a:prstGeom prst="rect">
            <a:avLst/>
          </a:prstGeom>
          <a:noFill/>
        </p:spPr>
        <p:txBody>
          <a:bodyPr wrap="square" rtlCol="0">
            <a:spAutoFit/>
          </a:bodyPr>
          <a:lstStyle/>
          <a:p>
            <a:r>
              <a:rPr lang="de-DE" dirty="0">
                <a:solidFill>
                  <a:srgbClr val="00B050"/>
                </a:solidFill>
              </a:rPr>
              <a:t>teils-teils/neutral</a:t>
            </a:r>
          </a:p>
        </p:txBody>
      </p:sp>
      <p:sp>
        <p:nvSpPr>
          <p:cNvPr id="25" name="Textfeld 24"/>
          <p:cNvSpPr txBox="1"/>
          <p:nvPr/>
        </p:nvSpPr>
        <p:spPr>
          <a:xfrm>
            <a:off x="7293120" y="4005064"/>
            <a:ext cx="1512168" cy="369332"/>
          </a:xfrm>
          <a:prstGeom prst="rect">
            <a:avLst/>
          </a:prstGeom>
          <a:noFill/>
        </p:spPr>
        <p:txBody>
          <a:bodyPr wrap="square" rtlCol="0">
            <a:spAutoFit/>
          </a:bodyPr>
          <a:lstStyle/>
          <a:p>
            <a:r>
              <a:rPr lang="de-DE" dirty="0">
                <a:solidFill>
                  <a:srgbClr val="00B050"/>
                </a:solidFill>
              </a:rPr>
              <a:t>negativ</a:t>
            </a:r>
          </a:p>
        </p:txBody>
      </p:sp>
      <p:sp>
        <p:nvSpPr>
          <p:cNvPr id="13" name="Titel 1"/>
          <p:cNvSpPr txBox="1">
            <a:spLocks/>
          </p:cNvSpPr>
          <p:nvPr/>
        </p:nvSpPr>
        <p:spPr>
          <a:xfrm>
            <a:off x="478152" y="1052736"/>
            <a:ext cx="8327136" cy="12241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i="1" dirty="0">
                <a:solidFill>
                  <a:srgbClr val="008080"/>
                </a:solidFill>
                <a:latin typeface="Raleway"/>
              </a:rPr>
              <a:t>„Wir haben wieder drei Kategorien in gedachten Feldern eingeteilt. Welche Aussage ist für Sie zutreffend? ,Verzichten‘ empfinde ich allgemein als positiv – teils-teils/neutral – negativ.“</a:t>
            </a:r>
          </a:p>
        </p:txBody>
      </p:sp>
      <p:cxnSp>
        <p:nvCxnSpPr>
          <p:cNvPr id="14" name="Gerade Verbindung 13"/>
          <p:cNvCxnSpPr/>
          <p:nvPr/>
        </p:nvCxnSpPr>
        <p:spPr>
          <a:xfrm>
            <a:off x="3350548" y="2964384"/>
            <a:ext cx="0" cy="249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a:off x="5436096" y="2962112"/>
            <a:ext cx="0" cy="249828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itel 1"/>
          <p:cNvSpPr txBox="1">
            <a:spLocks/>
          </p:cNvSpPr>
          <p:nvPr/>
        </p:nvSpPr>
        <p:spPr>
          <a:xfrm>
            <a:off x="575688" y="5716935"/>
            <a:ext cx="8229600" cy="9524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dirty="0">
                <a:latin typeface="Raleway"/>
              </a:rPr>
              <a:t>Lassen Sie einige Schüler*innen eine kurze Rückmeldung geben.</a:t>
            </a:r>
          </a:p>
        </p:txBody>
      </p:sp>
      <p:sp>
        <p:nvSpPr>
          <p:cNvPr id="18" name="Ovale Legende 17"/>
          <p:cNvSpPr/>
          <p:nvPr/>
        </p:nvSpPr>
        <p:spPr>
          <a:xfrm>
            <a:off x="3823512" y="4337815"/>
            <a:ext cx="1528801" cy="754901"/>
          </a:xfrm>
          <a:prstGeom prst="wedgeEllipseCallout">
            <a:avLst>
              <a:gd name="adj1" fmla="val -31986"/>
              <a:gd name="adj2" fmla="val -9458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„Ich stehe bei teils-teils, weil …“</a:t>
            </a:r>
          </a:p>
        </p:txBody>
      </p:sp>
      <p:sp>
        <p:nvSpPr>
          <p:cNvPr id="26" name="Rechteck 25"/>
          <p:cNvSpPr/>
          <p:nvPr/>
        </p:nvSpPr>
        <p:spPr>
          <a:xfrm>
            <a:off x="2103636" y="2964384"/>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14570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8"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1958</Words>
  <Application>Microsoft Office PowerPoint</Application>
  <PresentationFormat>Bildschirmpräsentation (4:3)</PresentationFormat>
  <Paragraphs>211</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Lucida Handwriting</vt:lpstr>
      <vt:lpstr>Raleway</vt:lpstr>
      <vt:lpstr>Wingdings</vt:lpstr>
      <vt:lpstr>Larissa-Design</vt:lpstr>
      <vt:lpstr>MZo –  Meine Zeit ohne Prävention und Gesundheitsförderung für Jugendliche und junge Erwachsene </vt:lpstr>
      <vt:lpstr>Sie möchten MZo in Ihrer Klasse durchführen? </vt:lpstr>
      <vt:lpstr>Soziometrie (ca. 10 Minuten)</vt:lpstr>
      <vt:lpstr>  </vt:lpstr>
      <vt:lpstr>Anleitung:  „Unser Klassenraum stellt jetzt eine Deutschlandkarte dar. Von Nord (bspw. Flensburg) nach Süd (bspw. München), Ost (bspw. Dresden) nach West (bspw. Köln). Bitte stellen Sie sich nach Ihrem Geburtsort auf. Wenn Sie außerhalb Deutschlands geboren sind, wählen Sie die entsprechende Himmelsrichtung.“ </vt:lpstr>
      <vt:lpstr>Danach fragen Sie die nächsten Kriterien ab:  „Bitte stellen Sie sich nach Alter/Geburtstag sortiert in einer Reihe/einem Kreis auf.“</vt:lpstr>
      <vt:lpstr>In der nächsten Runde sollen die Schüler*innen Atome bilden, d. h. durch gegenseitigen Austausch bzw. durch lautes „in-den-Raum-rufen“ Gleichgesinnte finden.</vt:lpstr>
      <vt:lpstr>Jetzt wird der Klassenraum mit gedachten Linien in drei Felder geteilt. Die Felder bedeuten: wichtig – teils-teils/ambivalent – unwichtig.</vt:lpstr>
      <vt:lpstr>In der fünften Runde gibt es wieder drei Kategorien, diesmal mit den Bereichen positiv – teils-teils/neutral – negativ. </vt:lpstr>
      <vt:lpstr>„Und als letzte Aufstellung haben wir die drei Kategorien zufrieden – teils-teils – unzufrieden. Welche Aussage trifft auf Sie zu: ,Allgemein bin ich mit meinen Gewohnheiten zufrieden – teils-teils – unzufrieden‘?“</vt:lpstr>
      <vt:lpstr>Fragen zur Reflexion:</vt:lpstr>
      <vt:lpstr>Übung:  Gründe – Wirkungen – Folgen  (ca. 30 Minuten) </vt:lpstr>
      <vt:lpstr>Einleitung</vt:lpstr>
      <vt:lpstr>Kleingruppenarbeit (ca. 10 Minuten) </vt:lpstr>
      <vt:lpstr>PowerPoint-Präsentation</vt:lpstr>
      <vt:lpstr>Auswertung</vt:lpstr>
      <vt:lpstr>PowerPoint-Präsentation</vt:lpstr>
      <vt:lpstr>Auswertung</vt:lpstr>
      <vt:lpstr>Überleitung App-Download</vt:lpstr>
      <vt:lpstr>Download der MZo-App</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Simone Leuckfeld</dc:creator>
  <cp:lastModifiedBy>Friederike Barthels</cp:lastModifiedBy>
  <cp:revision>106</cp:revision>
  <dcterms:created xsi:type="dcterms:W3CDTF">2020-08-31T07:44:11Z</dcterms:created>
  <dcterms:modified xsi:type="dcterms:W3CDTF">2024-06-10T10:00:51Z</dcterms:modified>
</cp:coreProperties>
</file>